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0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1687" y="1298447"/>
            <a:ext cx="8313419" cy="3293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516" y="378967"/>
            <a:ext cx="7998967" cy="152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3158" y="1233042"/>
            <a:ext cx="5511800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64.png"/><Relationship Id="rId9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13.png"/><Relationship Id="rId10" Type="http://schemas.openxmlformats.org/officeDocument/2006/relationships/image" Target="../media/image116.png"/><Relationship Id="rId4" Type="http://schemas.openxmlformats.org/officeDocument/2006/relationships/image" Target="../media/image112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rojects.org.ua/home/projects/complaence/transparency" TargetMode="External"/><Relationship Id="rId7" Type="http://schemas.openxmlformats.org/officeDocument/2006/relationships/hyperlink" Target="http://zakon5.rada.gov.ua/laws/show/2145-19" TargetMode="Externa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zakon.rada.gov.ua/laws/show/1556-18" TargetMode="External"/><Relationship Id="rId5" Type="http://schemas.openxmlformats.org/officeDocument/2006/relationships/hyperlink" Target="http://www.saiup.org.ua/resursy/rekomendatsiyi-shhodo-vprovadzhennya-etychnyh-kodeksiv-v-ukrayinskyh-vyshhyh-nav%20chalnyh-zakladah/" TargetMode="External"/><Relationship Id="rId4" Type="http://schemas.openxmlformats.org/officeDocument/2006/relationships/hyperlink" Target="http://www.saiup.org.ua/resursy/pryntsypova-borotba-za-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up.org.ua/resursy/osnovy-" TargetMode="Externa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zakon0.rada.gov.ua/laws/show/848-19" TargetMode="External"/><Relationship Id="rId4" Type="http://schemas.openxmlformats.org/officeDocument/2006/relationships/hyperlink" Target="http://zakon2.rada.gov.ua/laws/show/3792-12/page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" Type="http://schemas.openxmlformats.org/officeDocument/2006/relationships/image" Target="../media/image23.png"/><Relationship Id="rId21" Type="http://schemas.openxmlformats.org/officeDocument/2006/relationships/image" Target="../media/image188.png"/><Relationship Id="rId34" Type="http://schemas.openxmlformats.org/officeDocument/2006/relationships/image" Target="../media/image201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33" Type="http://schemas.openxmlformats.org/officeDocument/2006/relationships/image" Target="../media/image200.png"/><Relationship Id="rId2" Type="http://schemas.openxmlformats.org/officeDocument/2006/relationships/image" Target="../media/image172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29" Type="http://schemas.openxmlformats.org/officeDocument/2006/relationships/image" Target="../media/image1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32" Type="http://schemas.openxmlformats.org/officeDocument/2006/relationships/image" Target="../media/image199.png"/><Relationship Id="rId5" Type="http://schemas.openxmlformats.org/officeDocument/2006/relationships/image" Target="../media/image25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image" Target="../media/image195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31" Type="http://schemas.openxmlformats.org/officeDocument/2006/relationships/image" Target="../media/image198.png"/><Relationship Id="rId4" Type="http://schemas.openxmlformats.org/officeDocument/2006/relationships/image" Target="../media/image173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Relationship Id="rId30" Type="http://schemas.openxmlformats.org/officeDocument/2006/relationships/image" Target="../media/image197.png"/><Relationship Id="rId35" Type="http://schemas.openxmlformats.org/officeDocument/2006/relationships/image" Target="../media/image2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537" y="767283"/>
            <a:ext cx="1891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FFFFFF"/>
                </a:solidFill>
                <a:latin typeface="Times New Roman"/>
                <a:cs typeface="Times New Roman"/>
              </a:rPr>
              <a:t>ТЕМА: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3730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6612" y="1173480"/>
              <a:ext cx="274624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4158" y="1248917"/>
            <a:ext cx="236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САМОПЛАГІАТ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4285" y="521462"/>
            <a:ext cx="4248785" cy="1939289"/>
          </a:xfrm>
          <a:custGeom>
            <a:avLst/>
            <a:gdLst/>
            <a:ahLst/>
            <a:cxnLst/>
            <a:rect l="l" t="t" r="r" b="b"/>
            <a:pathLst>
              <a:path w="4248784" h="1939289">
                <a:moveTo>
                  <a:pt x="4248531" y="0"/>
                </a:moveTo>
                <a:lnTo>
                  <a:pt x="0" y="0"/>
                </a:lnTo>
                <a:lnTo>
                  <a:pt x="0" y="1939036"/>
                </a:lnTo>
                <a:lnTo>
                  <a:pt x="4248531" y="1939036"/>
                </a:lnTo>
                <a:lnTo>
                  <a:pt x="4248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66488" y="543890"/>
            <a:ext cx="4079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066289" algn="l"/>
                <a:tab pos="3611879" algn="l"/>
              </a:tabLst>
            </a:pPr>
            <a:r>
              <a:rPr sz="2400" b="0" dirty="0">
                <a:latin typeface="Times New Roman"/>
                <a:cs typeface="Times New Roman"/>
              </a:rPr>
              <a:t>опри</a:t>
            </a:r>
            <a:r>
              <a:rPr sz="2400" b="0" spc="-10" dirty="0">
                <a:latin typeface="Times New Roman"/>
                <a:cs typeface="Times New Roman"/>
              </a:rPr>
              <a:t>л</a:t>
            </a:r>
            <a:r>
              <a:rPr sz="2400" b="0" spc="-5" dirty="0">
                <a:latin typeface="Times New Roman"/>
                <a:cs typeface="Times New Roman"/>
              </a:rPr>
              <a:t>юд</a:t>
            </a:r>
            <a:r>
              <a:rPr sz="2400" b="0" spc="-10" dirty="0">
                <a:latin typeface="Times New Roman"/>
                <a:cs typeface="Times New Roman"/>
              </a:rPr>
              <a:t>н</a:t>
            </a:r>
            <a:r>
              <a:rPr sz="2400" b="0" dirty="0">
                <a:latin typeface="Times New Roman"/>
                <a:cs typeface="Times New Roman"/>
              </a:rPr>
              <a:t>ення	</a:t>
            </a:r>
            <a:r>
              <a:rPr sz="2400" b="0" spc="-10" dirty="0">
                <a:latin typeface="Times New Roman"/>
                <a:cs typeface="Times New Roman"/>
              </a:rPr>
              <a:t>(</a:t>
            </a:r>
            <a:r>
              <a:rPr sz="2400" b="0" spc="-5" dirty="0">
                <a:latin typeface="Times New Roman"/>
                <a:cs typeface="Times New Roman"/>
              </a:rPr>
              <a:t>част</a:t>
            </a:r>
            <a:r>
              <a:rPr sz="2400" b="0" spc="-95" dirty="0">
                <a:latin typeface="Times New Roman"/>
                <a:cs typeface="Times New Roman"/>
              </a:rPr>
              <a:t>к</a:t>
            </a:r>
            <a:r>
              <a:rPr sz="2400" b="0" spc="5" dirty="0">
                <a:latin typeface="Times New Roman"/>
                <a:cs typeface="Times New Roman"/>
              </a:rPr>
              <a:t>о</a:t>
            </a:r>
            <a:r>
              <a:rPr sz="2400" b="0" spc="-35" dirty="0">
                <a:latin typeface="Times New Roman"/>
                <a:cs typeface="Times New Roman"/>
              </a:rPr>
              <a:t>в</a:t>
            </a:r>
            <a:r>
              <a:rPr sz="2400" b="0" dirty="0">
                <a:latin typeface="Times New Roman"/>
                <a:cs typeface="Times New Roman"/>
              </a:rPr>
              <a:t>о	а</a:t>
            </a:r>
            <a:r>
              <a:rPr sz="2400" b="0" spc="-35" dirty="0">
                <a:latin typeface="Times New Roman"/>
                <a:cs typeface="Times New Roman"/>
              </a:rPr>
              <a:t>б</a:t>
            </a:r>
            <a:r>
              <a:rPr sz="2400" b="0" dirty="0"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1715770" algn="l"/>
              </a:tabLst>
            </a:pPr>
            <a:r>
              <a:rPr sz="2400" b="0" spc="-5" dirty="0">
                <a:latin typeface="Times New Roman"/>
                <a:cs typeface="Times New Roman"/>
              </a:rPr>
              <a:t>повністю)	</a:t>
            </a:r>
            <a:r>
              <a:rPr sz="2400" b="0" dirty="0">
                <a:latin typeface="Times New Roman"/>
                <a:cs typeface="Times New Roman"/>
              </a:rPr>
              <a:t>власних,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6488" y="1275715"/>
            <a:ext cx="181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опу</a:t>
            </a:r>
            <a:r>
              <a:rPr sz="2400" i="1" spc="-55" dirty="0">
                <a:latin typeface="Times New Roman"/>
                <a:cs typeface="Times New Roman"/>
              </a:rPr>
              <a:t>б</a:t>
            </a:r>
            <a:r>
              <a:rPr sz="2400" i="1" spc="-5" dirty="0">
                <a:latin typeface="Times New Roman"/>
                <a:cs typeface="Times New Roman"/>
              </a:rPr>
              <a:t>лі</a:t>
            </a:r>
            <a:r>
              <a:rPr sz="2400" i="1" spc="-90" dirty="0">
                <a:latin typeface="Times New Roman"/>
                <a:cs typeface="Times New Roman"/>
              </a:rPr>
              <a:t>к</a:t>
            </a:r>
            <a:r>
              <a:rPr sz="2400" i="1" spc="-15" dirty="0">
                <a:latin typeface="Times New Roman"/>
                <a:cs typeface="Times New Roman"/>
              </a:rPr>
              <a:t>о</a:t>
            </a:r>
            <a:r>
              <a:rPr sz="2400" i="1" spc="-10" dirty="0">
                <a:latin typeface="Times New Roman"/>
                <a:cs typeface="Times New Roman"/>
              </a:rPr>
              <a:t>в</a:t>
            </a:r>
            <a:r>
              <a:rPr sz="2400" i="1" dirty="0">
                <a:latin typeface="Times New Roman"/>
                <a:cs typeface="Times New Roman"/>
              </a:rPr>
              <a:t>а</a:t>
            </a:r>
            <a:r>
              <a:rPr sz="2400" i="1" spc="-15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5869" y="909954"/>
            <a:ext cx="1150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3114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раніше  </a:t>
            </a:r>
            <a:r>
              <a:rPr sz="2400" i="1" spc="-15" dirty="0">
                <a:latin typeface="Times New Roman"/>
                <a:cs typeface="Times New Roman"/>
              </a:rPr>
              <a:t>н</a:t>
            </a:r>
            <a:r>
              <a:rPr sz="2400" i="1" spc="-40" dirty="0">
                <a:latin typeface="Times New Roman"/>
                <a:cs typeface="Times New Roman"/>
              </a:rPr>
              <a:t>а</a:t>
            </a:r>
            <a:r>
              <a:rPr sz="2400" i="1" dirty="0">
                <a:latin typeface="Times New Roman"/>
                <a:cs typeface="Times New Roman"/>
              </a:rPr>
              <a:t>у</a:t>
            </a:r>
            <a:r>
              <a:rPr sz="2400" i="1" spc="-90" dirty="0">
                <a:latin typeface="Times New Roman"/>
                <a:cs typeface="Times New Roman"/>
              </a:rPr>
              <a:t>к</a:t>
            </a:r>
            <a:r>
              <a:rPr sz="2400" i="1" dirty="0">
                <a:latin typeface="Times New Roman"/>
                <a:cs typeface="Times New Roman"/>
              </a:rPr>
              <a:t>ових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6488" y="1641475"/>
            <a:ext cx="4079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latin typeface="Times New Roman"/>
                <a:cs typeface="Times New Roman"/>
              </a:rPr>
              <a:t>результатів, </a:t>
            </a:r>
            <a:r>
              <a:rPr sz="2400" i="1" dirty="0">
                <a:latin typeface="Times New Roman"/>
                <a:cs typeface="Times New Roman"/>
              </a:rPr>
              <a:t>як </a:t>
            </a:r>
            <a:r>
              <a:rPr sz="2400" i="1" spc="-10" dirty="0">
                <a:latin typeface="Times New Roman"/>
                <a:cs typeface="Times New Roman"/>
              </a:rPr>
              <a:t>нових </a:t>
            </a:r>
            <a:r>
              <a:rPr sz="2400" i="1" spc="-20" dirty="0">
                <a:latin typeface="Times New Roman"/>
                <a:cs typeface="Times New Roman"/>
              </a:rPr>
              <a:t>наукових  </a:t>
            </a:r>
            <a:r>
              <a:rPr sz="2400" i="1" spc="-15" dirty="0">
                <a:latin typeface="Times New Roman"/>
                <a:cs typeface="Times New Roman"/>
              </a:rPr>
              <a:t>результатів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861310"/>
            <a:ext cx="9144000" cy="3996690"/>
            <a:chOff x="0" y="2861310"/>
            <a:chExt cx="9144000" cy="3996690"/>
          </a:xfrm>
        </p:grpSpPr>
        <p:sp>
          <p:nvSpPr>
            <p:cNvPr id="13" name="object 13"/>
            <p:cNvSpPr/>
            <p:nvPr/>
          </p:nvSpPr>
          <p:spPr>
            <a:xfrm>
              <a:off x="0" y="3214115"/>
              <a:ext cx="7612380" cy="3643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56" y="2889885"/>
              <a:ext cx="7200753" cy="37794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56" y="2889885"/>
              <a:ext cx="7200900" cy="3779520"/>
            </a:xfrm>
            <a:custGeom>
              <a:avLst/>
              <a:gdLst/>
              <a:ahLst/>
              <a:cxnLst/>
              <a:rect l="l" t="t" r="r" b="b"/>
              <a:pathLst>
                <a:path w="7200900" h="3779520">
                  <a:moveTo>
                    <a:pt x="0" y="629919"/>
                  </a:moveTo>
                  <a:lnTo>
                    <a:pt x="1727" y="582913"/>
                  </a:lnTo>
                  <a:lnTo>
                    <a:pt x="6829" y="536844"/>
                  </a:lnTo>
                  <a:lnTo>
                    <a:pt x="15184" y="491834"/>
                  </a:lnTo>
                  <a:lnTo>
                    <a:pt x="26670" y="448006"/>
                  </a:lnTo>
                  <a:lnTo>
                    <a:pt x="41164" y="405480"/>
                  </a:lnTo>
                  <a:lnTo>
                    <a:pt x="58546" y="364379"/>
                  </a:lnTo>
                  <a:lnTo>
                    <a:pt x="78693" y="324825"/>
                  </a:lnTo>
                  <a:lnTo>
                    <a:pt x="101483" y="286940"/>
                  </a:lnTo>
                  <a:lnTo>
                    <a:pt x="126796" y="250845"/>
                  </a:lnTo>
                  <a:lnTo>
                    <a:pt x="154508" y="216663"/>
                  </a:lnTo>
                  <a:lnTo>
                    <a:pt x="184499" y="184515"/>
                  </a:lnTo>
                  <a:lnTo>
                    <a:pt x="216646" y="154523"/>
                  </a:lnTo>
                  <a:lnTo>
                    <a:pt x="250828" y="126808"/>
                  </a:lnTo>
                  <a:lnTo>
                    <a:pt x="286922" y="101494"/>
                  </a:lnTo>
                  <a:lnTo>
                    <a:pt x="324808" y="78702"/>
                  </a:lnTo>
                  <a:lnTo>
                    <a:pt x="364363" y="58553"/>
                  </a:lnTo>
                  <a:lnTo>
                    <a:pt x="405465" y="41169"/>
                  </a:lnTo>
                  <a:lnTo>
                    <a:pt x="447993" y="26673"/>
                  </a:lnTo>
                  <a:lnTo>
                    <a:pt x="491825" y="15186"/>
                  </a:lnTo>
                  <a:lnTo>
                    <a:pt x="536839" y="6830"/>
                  </a:lnTo>
                  <a:lnTo>
                    <a:pt x="582913" y="1728"/>
                  </a:lnTo>
                  <a:lnTo>
                    <a:pt x="629926" y="0"/>
                  </a:lnTo>
                  <a:lnTo>
                    <a:pt x="6570833" y="0"/>
                  </a:lnTo>
                  <a:lnTo>
                    <a:pt x="6617856" y="1728"/>
                  </a:lnTo>
                  <a:lnTo>
                    <a:pt x="6663938" y="6830"/>
                  </a:lnTo>
                  <a:lnTo>
                    <a:pt x="6708957" y="15186"/>
                  </a:lnTo>
                  <a:lnTo>
                    <a:pt x="6752794" y="26673"/>
                  </a:lnTo>
                  <a:lnTo>
                    <a:pt x="6795325" y="41169"/>
                  </a:lnTo>
                  <a:lnTo>
                    <a:pt x="6836429" y="58553"/>
                  </a:lnTo>
                  <a:lnTo>
                    <a:pt x="6875984" y="78702"/>
                  </a:lnTo>
                  <a:lnTo>
                    <a:pt x="6913869" y="101494"/>
                  </a:lnTo>
                  <a:lnTo>
                    <a:pt x="6949962" y="126808"/>
                  </a:lnTo>
                  <a:lnTo>
                    <a:pt x="6984142" y="154523"/>
                  </a:lnTo>
                  <a:lnTo>
                    <a:pt x="7016286" y="184515"/>
                  </a:lnTo>
                  <a:lnTo>
                    <a:pt x="7046273" y="216663"/>
                  </a:lnTo>
                  <a:lnTo>
                    <a:pt x="7073982" y="250845"/>
                  </a:lnTo>
                  <a:lnTo>
                    <a:pt x="7099291" y="286940"/>
                  </a:lnTo>
                  <a:lnTo>
                    <a:pt x="7122078" y="324825"/>
                  </a:lnTo>
                  <a:lnTo>
                    <a:pt x="7142221" y="364379"/>
                  </a:lnTo>
                  <a:lnTo>
                    <a:pt x="7159599" y="405480"/>
                  </a:lnTo>
                  <a:lnTo>
                    <a:pt x="7174090" y="448006"/>
                  </a:lnTo>
                  <a:lnTo>
                    <a:pt x="7185573" y="491834"/>
                  </a:lnTo>
                  <a:lnTo>
                    <a:pt x="7193925" y="536844"/>
                  </a:lnTo>
                  <a:lnTo>
                    <a:pt x="7199026" y="582913"/>
                  </a:lnTo>
                  <a:lnTo>
                    <a:pt x="7200753" y="629919"/>
                  </a:lnTo>
                  <a:lnTo>
                    <a:pt x="7200753" y="3149549"/>
                  </a:lnTo>
                  <a:lnTo>
                    <a:pt x="7199026" y="3196561"/>
                  </a:lnTo>
                  <a:lnTo>
                    <a:pt x="7193925" y="3242636"/>
                  </a:lnTo>
                  <a:lnTo>
                    <a:pt x="7185573" y="3287649"/>
                  </a:lnTo>
                  <a:lnTo>
                    <a:pt x="7174090" y="3331481"/>
                  </a:lnTo>
                  <a:lnTo>
                    <a:pt x="7159599" y="3374009"/>
                  </a:lnTo>
                  <a:lnTo>
                    <a:pt x="7142221" y="3415111"/>
                  </a:lnTo>
                  <a:lnTo>
                    <a:pt x="7122078" y="3454665"/>
                  </a:lnTo>
                  <a:lnTo>
                    <a:pt x="7099291" y="3492551"/>
                  </a:lnTo>
                  <a:lnTo>
                    <a:pt x="7073982" y="3528645"/>
                  </a:lnTo>
                  <a:lnTo>
                    <a:pt x="7046273" y="3562826"/>
                  </a:lnTo>
                  <a:lnTo>
                    <a:pt x="7016286" y="3594973"/>
                  </a:lnTo>
                  <a:lnTo>
                    <a:pt x="6984142" y="3624963"/>
                  </a:lnTo>
                  <a:lnTo>
                    <a:pt x="6949962" y="3652675"/>
                  </a:lnTo>
                  <a:lnTo>
                    <a:pt x="6913869" y="3677987"/>
                  </a:lnTo>
                  <a:lnTo>
                    <a:pt x="6875984" y="3700777"/>
                  </a:lnTo>
                  <a:lnTo>
                    <a:pt x="6836429" y="3720924"/>
                  </a:lnTo>
                  <a:lnTo>
                    <a:pt x="6795325" y="3738305"/>
                  </a:lnTo>
                  <a:lnTo>
                    <a:pt x="6752794" y="3752799"/>
                  </a:lnTo>
                  <a:lnTo>
                    <a:pt x="6708957" y="3764284"/>
                  </a:lnTo>
                  <a:lnTo>
                    <a:pt x="6663938" y="3772639"/>
                  </a:lnTo>
                  <a:lnTo>
                    <a:pt x="6617856" y="3777741"/>
                  </a:lnTo>
                  <a:lnTo>
                    <a:pt x="6570833" y="3779469"/>
                  </a:lnTo>
                  <a:lnTo>
                    <a:pt x="629926" y="3779469"/>
                  </a:lnTo>
                  <a:lnTo>
                    <a:pt x="582913" y="3777741"/>
                  </a:lnTo>
                  <a:lnTo>
                    <a:pt x="536839" y="3772639"/>
                  </a:lnTo>
                  <a:lnTo>
                    <a:pt x="491825" y="3764284"/>
                  </a:lnTo>
                  <a:lnTo>
                    <a:pt x="447993" y="3752799"/>
                  </a:lnTo>
                  <a:lnTo>
                    <a:pt x="405465" y="3738305"/>
                  </a:lnTo>
                  <a:lnTo>
                    <a:pt x="364363" y="3720924"/>
                  </a:lnTo>
                  <a:lnTo>
                    <a:pt x="324808" y="3700777"/>
                  </a:lnTo>
                  <a:lnTo>
                    <a:pt x="286922" y="3677987"/>
                  </a:lnTo>
                  <a:lnTo>
                    <a:pt x="250828" y="3652675"/>
                  </a:lnTo>
                  <a:lnTo>
                    <a:pt x="216646" y="3624963"/>
                  </a:lnTo>
                  <a:lnTo>
                    <a:pt x="184499" y="3594973"/>
                  </a:lnTo>
                  <a:lnTo>
                    <a:pt x="154508" y="3562826"/>
                  </a:lnTo>
                  <a:lnTo>
                    <a:pt x="126796" y="3528645"/>
                  </a:lnTo>
                  <a:lnTo>
                    <a:pt x="101483" y="3492551"/>
                  </a:lnTo>
                  <a:lnTo>
                    <a:pt x="78693" y="3454665"/>
                  </a:lnTo>
                  <a:lnTo>
                    <a:pt x="58546" y="3415111"/>
                  </a:lnTo>
                  <a:lnTo>
                    <a:pt x="41164" y="3374009"/>
                  </a:lnTo>
                  <a:lnTo>
                    <a:pt x="26670" y="3331481"/>
                  </a:lnTo>
                  <a:lnTo>
                    <a:pt x="15184" y="3287649"/>
                  </a:lnTo>
                  <a:lnTo>
                    <a:pt x="6829" y="3242636"/>
                  </a:lnTo>
                  <a:lnTo>
                    <a:pt x="1727" y="3196561"/>
                  </a:lnTo>
                  <a:lnTo>
                    <a:pt x="0" y="3149549"/>
                  </a:lnTo>
                  <a:lnTo>
                    <a:pt x="0" y="62991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8991" y="3852672"/>
              <a:ext cx="4255007" cy="17876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0132" y="4302252"/>
              <a:ext cx="1792223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5291" y="4668011"/>
              <a:ext cx="2970275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43346" y="4378832"/>
            <a:ext cx="2590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48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ОЗНАКИ  </a:t>
            </a:r>
            <a:r>
              <a:rPr sz="2400" b="1" spc="-130" dirty="0">
                <a:latin typeface="Times New Roman"/>
                <a:cs typeface="Times New Roman"/>
              </a:rPr>
              <a:t>С</a:t>
            </a:r>
            <a:r>
              <a:rPr sz="2400" b="1" spc="-5" dirty="0">
                <a:latin typeface="Times New Roman"/>
                <a:cs typeface="Times New Roman"/>
              </a:rPr>
              <a:t>АМОПЛ</a:t>
            </a:r>
            <a:r>
              <a:rPr sz="2400" b="1" spc="-10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ГІ</a:t>
            </a:r>
            <a:r>
              <a:rPr sz="2400" b="1" spc="-229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ТУ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5541" y="3209988"/>
            <a:ext cx="4392930" cy="3416300"/>
          </a:xfrm>
          <a:custGeom>
            <a:avLst/>
            <a:gdLst/>
            <a:ahLst/>
            <a:cxnLst/>
            <a:rect l="l" t="t" r="r" b="b"/>
            <a:pathLst>
              <a:path w="4392930" h="3416300">
                <a:moveTo>
                  <a:pt x="4392549" y="0"/>
                </a:moveTo>
                <a:lnTo>
                  <a:pt x="0" y="0"/>
                </a:lnTo>
                <a:lnTo>
                  <a:pt x="0" y="3416300"/>
                </a:lnTo>
                <a:lnTo>
                  <a:pt x="4392549" y="3416300"/>
                </a:lnTo>
                <a:lnTo>
                  <a:pt x="4392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7070" y="3236214"/>
            <a:ext cx="308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87020" algn="l"/>
                <a:tab pos="1410970" algn="l"/>
                <a:tab pos="2971800" algn="l"/>
              </a:tabLst>
            </a:pP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5" dirty="0">
                <a:latin typeface="Times New Roman"/>
                <a:cs typeface="Times New Roman"/>
              </a:rPr>
              <a:t>'</a:t>
            </a:r>
            <a:r>
              <a:rPr sz="1800" spc="-5" dirty="0">
                <a:latin typeface="Times New Roman"/>
                <a:cs typeface="Times New Roman"/>
              </a:rPr>
              <a:t>є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	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опла</a:t>
            </a:r>
            <a:r>
              <a:rPr sz="1800" spc="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5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у	є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5428" y="3236214"/>
            <a:ext cx="9061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сний,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10" dirty="0">
                <a:latin typeface="Times New Roman"/>
                <a:cs typeface="Times New Roman"/>
              </a:rPr>
              <a:t>а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овий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3582" y="3510533"/>
            <a:ext cx="2580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144270" algn="l"/>
              </a:tabLst>
            </a:pPr>
            <a:r>
              <a:rPr sz="1800" dirty="0">
                <a:latin typeface="Times New Roman"/>
                <a:cs typeface="Times New Roman"/>
              </a:rPr>
              <a:t>рані</a:t>
            </a:r>
            <a:r>
              <a:rPr sz="1800" spc="5" dirty="0">
                <a:latin typeface="Times New Roman"/>
                <a:cs typeface="Times New Roman"/>
              </a:rPr>
              <a:t>ш</a:t>
            </a:r>
            <a:r>
              <a:rPr sz="1800" dirty="0">
                <a:latin typeface="Times New Roman"/>
                <a:cs typeface="Times New Roman"/>
              </a:rPr>
              <a:t>е	о</a:t>
            </a:r>
            <a:r>
              <a:rPr sz="1800" spc="-15" dirty="0">
                <a:latin typeface="Times New Roman"/>
                <a:cs typeface="Times New Roman"/>
              </a:rPr>
              <a:t>пу</a:t>
            </a:r>
            <a:r>
              <a:rPr sz="1800" spc="-5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лі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аний  </a:t>
            </a:r>
            <a:r>
              <a:rPr sz="1800" spc="-20" dirty="0">
                <a:latin typeface="Times New Roman"/>
                <a:cs typeface="Times New Roman"/>
              </a:rPr>
              <a:t>результат;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7070" y="4059173"/>
            <a:ext cx="42252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44805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об'єктивна сторона полягає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умисних  </a:t>
            </a:r>
            <a:r>
              <a:rPr sz="1800" dirty="0">
                <a:latin typeface="Times New Roman"/>
                <a:cs typeface="Times New Roman"/>
              </a:rPr>
              <a:t>діях </a:t>
            </a:r>
            <a:r>
              <a:rPr sz="1800" spc="-10" dirty="0">
                <a:latin typeface="Times New Roman"/>
                <a:cs typeface="Times New Roman"/>
              </a:rPr>
              <a:t>суб'єкта, </a:t>
            </a:r>
            <a:r>
              <a:rPr sz="1800" dirty="0">
                <a:latin typeface="Times New Roman"/>
                <a:cs typeface="Times New Roman"/>
              </a:rPr>
              <a:t>які </a:t>
            </a:r>
            <a:r>
              <a:rPr sz="1800" spc="-10" dirty="0">
                <a:latin typeface="Times New Roman"/>
                <a:cs typeface="Times New Roman"/>
              </a:rPr>
              <a:t>направлені </a:t>
            </a:r>
            <a:r>
              <a:rPr sz="1800" spc="-5" dirty="0">
                <a:latin typeface="Times New Roman"/>
                <a:cs typeface="Times New Roman"/>
              </a:rPr>
              <a:t>на  </a:t>
            </a:r>
            <a:r>
              <a:rPr sz="1800" spc="-10" dirty="0">
                <a:latin typeface="Times New Roman"/>
                <a:cs typeface="Times New Roman"/>
              </a:rPr>
              <a:t>опублікування </a:t>
            </a:r>
            <a:r>
              <a:rPr sz="1800" spc="-5" dirty="0">
                <a:latin typeface="Times New Roman"/>
                <a:cs typeface="Times New Roman"/>
              </a:rPr>
              <a:t>старого </a:t>
            </a:r>
            <a:r>
              <a:rPr sz="1800" spc="-30" dirty="0">
                <a:latin typeface="Times New Roman"/>
                <a:cs typeface="Times New Roman"/>
              </a:rPr>
              <a:t>наукового  </a:t>
            </a:r>
            <a:r>
              <a:rPr sz="1800" spc="-20" dirty="0">
                <a:latin typeface="Times New Roman"/>
                <a:cs typeface="Times New Roman"/>
              </a:rPr>
              <a:t>результату </a:t>
            </a:r>
            <a:r>
              <a:rPr sz="1800" dirty="0">
                <a:latin typeface="Times New Roman"/>
                <a:cs typeface="Times New Roman"/>
              </a:rPr>
              <a:t>як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нового;</a:t>
            </a:r>
            <a:endParaRPr sz="1800">
              <a:latin typeface="Times New Roman"/>
              <a:cs typeface="Times New Roman"/>
            </a:endParaRPr>
          </a:p>
          <a:p>
            <a:pPr marL="286385" marR="5715" indent="-287020" algn="just">
              <a:lnSpc>
                <a:spcPct val="100000"/>
              </a:lnSpc>
              <a:buFont typeface="Wingdings"/>
              <a:buChar char=""/>
              <a:tabLst>
                <a:tab pos="344805" algn="l"/>
              </a:tabLst>
            </a:pPr>
            <a:r>
              <a:rPr dirty="0"/>
              <a:t>	</a:t>
            </a:r>
            <a:r>
              <a:rPr sz="1800" dirty="0">
                <a:latin typeface="Times New Roman"/>
                <a:cs typeface="Times New Roman"/>
              </a:rPr>
              <a:t>сфера </a:t>
            </a:r>
            <a:r>
              <a:rPr sz="1800" spc="-10" dirty="0">
                <a:latin typeface="Times New Roman"/>
                <a:cs typeface="Times New Roman"/>
              </a:rPr>
              <a:t>використання самоплагіату </a:t>
            </a:r>
            <a:r>
              <a:rPr sz="1800" dirty="0">
                <a:latin typeface="Times New Roman"/>
                <a:cs typeface="Times New Roman"/>
              </a:rPr>
              <a:t>–  </a:t>
            </a:r>
            <a:r>
              <a:rPr sz="1800" spc="-30" dirty="0">
                <a:latin typeface="Times New Roman"/>
                <a:cs typeface="Times New Roman"/>
              </a:rPr>
              <a:t>наукові </a:t>
            </a:r>
            <a:r>
              <a:rPr sz="1800" spc="-10" dirty="0">
                <a:latin typeface="Times New Roman"/>
                <a:cs typeface="Times New Roman"/>
              </a:rPr>
              <a:t>публікації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виключно;</a:t>
            </a:r>
            <a:endParaRPr sz="1800">
              <a:latin typeface="Times New Roman"/>
              <a:cs typeface="Times New Roman"/>
            </a:endParaRPr>
          </a:p>
          <a:p>
            <a:pPr marL="286385" marR="6985" indent="-287020" algn="just">
              <a:lnSpc>
                <a:spcPct val="100000"/>
              </a:lnSpc>
              <a:buFont typeface="Wingdings"/>
              <a:buChar char=""/>
              <a:tabLst>
                <a:tab pos="28702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об'єкт </a:t>
            </a:r>
            <a:r>
              <a:rPr sz="1800" spc="-10" dirty="0">
                <a:latin typeface="Times New Roman"/>
                <a:cs typeface="Times New Roman"/>
              </a:rPr>
              <a:t>самоплагіату </a:t>
            </a:r>
            <a:r>
              <a:rPr sz="1800" spc="-5" dirty="0">
                <a:latin typeface="Times New Roman"/>
                <a:cs typeface="Times New Roman"/>
              </a:rPr>
              <a:t>має </a:t>
            </a:r>
            <a:r>
              <a:rPr sz="1800" spc="5" dirty="0">
                <a:latin typeface="Times New Roman"/>
                <a:cs typeface="Times New Roman"/>
              </a:rPr>
              <a:t>носити  </a:t>
            </a:r>
            <a:r>
              <a:rPr sz="1800" spc="-5" dirty="0">
                <a:latin typeface="Times New Roman"/>
                <a:cs typeface="Times New Roman"/>
              </a:rPr>
              <a:t>завершений </a:t>
            </a:r>
            <a:r>
              <a:rPr sz="1800" spc="-10" dirty="0">
                <a:latin typeface="Times New Roman"/>
                <a:cs typeface="Times New Roman"/>
              </a:rPr>
              <a:t>характер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20" dirty="0">
                <a:latin typeface="Times New Roman"/>
                <a:cs typeface="Times New Roman"/>
              </a:rPr>
              <a:t>бути </a:t>
            </a:r>
            <a:r>
              <a:rPr sz="1800" spc="-5" dirty="0">
                <a:latin typeface="Times New Roman"/>
                <a:cs typeface="Times New Roman"/>
              </a:rPr>
              <a:t>визнаним  </a:t>
            </a:r>
            <a:r>
              <a:rPr sz="1800" spc="-25" dirty="0">
                <a:latin typeface="Times New Roman"/>
                <a:cs typeface="Times New Roman"/>
              </a:rPr>
              <a:t>науковим результатом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35051"/>
            <a:ext cx="9044940" cy="2299970"/>
            <a:chOff x="99060" y="35051"/>
            <a:chExt cx="9044940" cy="2299970"/>
          </a:xfrm>
        </p:grpSpPr>
        <p:sp>
          <p:nvSpPr>
            <p:cNvPr id="3" name="object 3"/>
            <p:cNvSpPr/>
            <p:nvPr/>
          </p:nvSpPr>
          <p:spPr>
            <a:xfrm>
              <a:off x="3142487" y="97536"/>
              <a:ext cx="6001511" cy="2237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35051"/>
              <a:ext cx="3680460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7027" y="486156"/>
              <a:ext cx="136702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828" y="851915"/>
              <a:ext cx="297027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6627" y="561847"/>
            <a:ext cx="2592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Times New Roman"/>
                <a:cs typeface="Times New Roman"/>
              </a:rPr>
              <a:t>ВИДИ  </a:t>
            </a:r>
            <a:r>
              <a:rPr sz="2400" i="0" spc="-125" dirty="0">
                <a:latin typeface="Times New Roman"/>
                <a:cs typeface="Times New Roman"/>
              </a:rPr>
              <a:t>С</a:t>
            </a:r>
            <a:r>
              <a:rPr sz="2400" i="0" spc="-5" dirty="0">
                <a:latin typeface="Times New Roman"/>
                <a:cs typeface="Times New Roman"/>
              </a:rPr>
              <a:t>АМ</a:t>
            </a:r>
            <a:r>
              <a:rPr sz="2400" i="0" spc="5" dirty="0">
                <a:latin typeface="Times New Roman"/>
                <a:cs typeface="Times New Roman"/>
              </a:rPr>
              <a:t>О</a:t>
            </a:r>
            <a:r>
              <a:rPr sz="2400" i="0" dirty="0">
                <a:latin typeface="Times New Roman"/>
                <a:cs typeface="Times New Roman"/>
              </a:rPr>
              <a:t>П</a:t>
            </a:r>
            <a:r>
              <a:rPr sz="2400" i="0" spc="5" dirty="0">
                <a:latin typeface="Times New Roman"/>
                <a:cs typeface="Times New Roman"/>
              </a:rPr>
              <a:t>Л</a:t>
            </a:r>
            <a:r>
              <a:rPr sz="2400" i="0" spc="-5" dirty="0">
                <a:latin typeface="Times New Roman"/>
                <a:cs typeface="Times New Roman"/>
              </a:rPr>
              <a:t>АГІ</a:t>
            </a:r>
            <a:r>
              <a:rPr sz="2400" i="0" spc="-220" dirty="0">
                <a:latin typeface="Times New Roman"/>
                <a:cs typeface="Times New Roman"/>
              </a:rPr>
              <a:t>А</a:t>
            </a:r>
            <a:r>
              <a:rPr sz="2400" i="0" dirty="0">
                <a:latin typeface="Times New Roman"/>
                <a:cs typeface="Times New Roman"/>
              </a:rPr>
              <a:t>ТУ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01011"/>
            <a:ext cx="9144000" cy="2306320"/>
            <a:chOff x="0" y="2001011"/>
            <a:chExt cx="9144000" cy="2306320"/>
          </a:xfrm>
        </p:grpSpPr>
        <p:sp>
          <p:nvSpPr>
            <p:cNvPr id="9" name="object 9"/>
            <p:cNvSpPr/>
            <p:nvPr/>
          </p:nvSpPr>
          <p:spPr>
            <a:xfrm>
              <a:off x="0" y="2001011"/>
              <a:ext cx="8781288" cy="1429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779" y="3115055"/>
              <a:ext cx="8237219" cy="11917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1267" y="3257232"/>
            <a:ext cx="7416800" cy="584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ПОДАННЯ</a:t>
            </a:r>
            <a:r>
              <a:rPr sz="1600" b="1" i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b="1" i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ЗВІТАХ</a:t>
            </a:r>
            <a:r>
              <a:rPr sz="1600" b="1" i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виконання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наукових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проектів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результатів,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містилися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попередніх </a:t>
            </a:r>
            <a:r>
              <a:rPr sz="1600" spc="-5" dirty="0">
                <a:latin typeface="Times New Roman"/>
                <a:cs typeface="Times New Roman"/>
              </a:rPr>
              <a:t>роботах, як отриманих </a:t>
            </a:r>
            <a:r>
              <a:rPr sz="1600" spc="-10" dirty="0">
                <a:latin typeface="Times New Roman"/>
                <a:cs typeface="Times New Roman"/>
              </a:rPr>
              <a:t>при </a:t>
            </a:r>
            <a:r>
              <a:rPr sz="1600" spc="-15" dirty="0">
                <a:latin typeface="Times New Roman"/>
                <a:cs typeface="Times New Roman"/>
              </a:rPr>
              <a:t>виконанні </a:t>
            </a:r>
            <a:r>
              <a:rPr sz="1600" spc="-10" dirty="0">
                <a:latin typeface="Times New Roman"/>
                <a:cs typeface="Times New Roman"/>
              </a:rPr>
              <a:t>відповідного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проекту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4021835"/>
            <a:ext cx="8781415" cy="1243965"/>
            <a:chOff x="0" y="4021835"/>
            <a:chExt cx="8781415" cy="1243965"/>
          </a:xfrm>
        </p:grpSpPr>
        <p:sp>
          <p:nvSpPr>
            <p:cNvPr id="13" name="object 13"/>
            <p:cNvSpPr/>
            <p:nvPr/>
          </p:nvSpPr>
          <p:spPr>
            <a:xfrm>
              <a:off x="0" y="4021835"/>
              <a:ext cx="8781288" cy="12435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21" y="4189539"/>
              <a:ext cx="7872730" cy="584835"/>
            </a:xfrm>
            <a:custGeom>
              <a:avLst/>
              <a:gdLst/>
              <a:ahLst/>
              <a:cxnLst/>
              <a:rect l="l" t="t" r="r" b="b"/>
              <a:pathLst>
                <a:path w="7872730" h="584835">
                  <a:moveTo>
                    <a:pt x="7872476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7872476" y="584771"/>
                  </a:lnTo>
                  <a:lnTo>
                    <a:pt x="787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3365" y="4217289"/>
            <a:ext cx="7716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АГРЕГУВАННЯ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ЧИ ДОПОВНЕННЯ ДАНИХ </a:t>
            </a:r>
            <a:r>
              <a:rPr sz="1600" spc="-5" dirty="0">
                <a:latin typeface="Times New Roman"/>
                <a:cs typeface="Times New Roman"/>
              </a:rPr>
              <a:t>- суміщення </a:t>
            </a:r>
            <a:r>
              <a:rPr sz="1600" dirty="0">
                <a:latin typeface="Times New Roman"/>
                <a:cs typeface="Times New Roman"/>
              </a:rPr>
              <a:t>старих </a:t>
            </a:r>
            <a:r>
              <a:rPr sz="1600" spc="-5" dirty="0">
                <a:latin typeface="Times New Roman"/>
                <a:cs typeface="Times New Roman"/>
              </a:rPr>
              <a:t>і нових даних без </a:t>
            </a:r>
            <a:r>
              <a:rPr sz="1600" spc="5" dirty="0">
                <a:latin typeface="Times New Roman"/>
                <a:cs typeface="Times New Roman"/>
              </a:rPr>
              <a:t>їх  </a:t>
            </a:r>
            <a:r>
              <a:rPr sz="1600" spc="-15" dirty="0">
                <a:latin typeface="Times New Roman"/>
                <a:cs typeface="Times New Roman"/>
              </a:rPr>
              <a:t>чіткої </a:t>
            </a:r>
            <a:r>
              <a:rPr sz="1600" spc="-5" dirty="0">
                <a:latin typeface="Times New Roman"/>
                <a:cs typeface="Times New Roman"/>
              </a:rPr>
              <a:t>ідентифікації з відповідними </a:t>
            </a:r>
            <a:r>
              <a:rPr sz="1600" dirty="0">
                <a:latin typeface="Times New Roman"/>
                <a:cs typeface="Times New Roman"/>
              </a:rPr>
              <a:t>посиланнями </a:t>
            </a:r>
            <a:r>
              <a:rPr sz="1600" spc="-5" dirty="0">
                <a:latin typeface="Times New Roman"/>
                <a:cs typeface="Times New Roman"/>
              </a:rPr>
              <a:t>на </a:t>
            </a:r>
            <a:r>
              <a:rPr sz="1600" spc="-10" dirty="0">
                <a:latin typeface="Times New Roman"/>
                <a:cs typeface="Times New Roman"/>
              </a:rPr>
              <a:t>попередні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публікації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8971" y="248411"/>
            <a:ext cx="4926330" cy="1569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84455" indent="-635" algn="just">
              <a:lnSpc>
                <a:spcPct val="100000"/>
              </a:lnSpc>
              <a:spcBef>
                <a:spcPts val="305"/>
              </a:spcBef>
            </a:pPr>
            <a:r>
              <a:rPr sz="1600" u="heavy" spc="-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ДУПЛІКАЦІЯ ПУБЛІКАЦІЙ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5" dirty="0">
                <a:latin typeface="Times New Roman"/>
                <a:cs typeface="Times New Roman"/>
              </a:rPr>
              <a:t>публікація </a:t>
            </a:r>
            <a:r>
              <a:rPr sz="1600" spc="-10" dirty="0">
                <a:latin typeface="Times New Roman"/>
                <a:cs typeface="Times New Roman"/>
              </a:rPr>
              <a:t>однієї </a:t>
            </a:r>
            <a:r>
              <a:rPr sz="1600" spc="-5" dirty="0">
                <a:latin typeface="Times New Roman"/>
                <a:cs typeface="Times New Roman"/>
              </a:rPr>
              <a:t>і  тієї </a:t>
            </a:r>
            <a:r>
              <a:rPr sz="1600" dirty="0">
                <a:latin typeface="Times New Roman"/>
                <a:cs typeface="Times New Roman"/>
              </a:rPr>
              <a:t>самої </a:t>
            </a:r>
            <a:r>
              <a:rPr sz="1600" spc="-25" dirty="0">
                <a:latin typeface="Times New Roman"/>
                <a:cs typeface="Times New Roman"/>
              </a:rPr>
              <a:t>наукової </a:t>
            </a:r>
            <a:r>
              <a:rPr sz="1600" spc="-5" dirty="0">
                <a:latin typeface="Times New Roman"/>
                <a:cs typeface="Times New Roman"/>
              </a:rPr>
              <a:t>роботи </a:t>
            </a:r>
            <a:r>
              <a:rPr sz="1600" spc="-20" dirty="0">
                <a:latin typeface="Times New Roman"/>
                <a:cs typeface="Times New Roman"/>
              </a:rPr>
              <a:t>(цілком </a:t>
            </a:r>
            <a:r>
              <a:rPr sz="1600" spc="-5" dirty="0">
                <a:latin typeface="Times New Roman"/>
                <a:cs typeface="Times New Roman"/>
              </a:rPr>
              <a:t>або з несуттєвими  змінами) в </a:t>
            </a:r>
            <a:r>
              <a:rPr sz="1600" spc="-15" dirty="0">
                <a:latin typeface="Times New Roman"/>
                <a:cs typeface="Times New Roman"/>
              </a:rPr>
              <a:t>декількох </a:t>
            </a:r>
            <a:r>
              <a:rPr sz="1600" spc="-5" dirty="0">
                <a:latin typeface="Times New Roman"/>
                <a:cs typeface="Times New Roman"/>
              </a:rPr>
              <a:t>виданнях, а </a:t>
            </a:r>
            <a:r>
              <a:rPr sz="1600" spc="-25" dirty="0">
                <a:latin typeface="Times New Roman"/>
                <a:cs typeface="Times New Roman"/>
              </a:rPr>
              <a:t>також </a:t>
            </a:r>
            <a:r>
              <a:rPr sz="1600" spc="-15" dirty="0">
                <a:latin typeface="Times New Roman"/>
                <a:cs typeface="Times New Roman"/>
              </a:rPr>
              <a:t>повторна  </a:t>
            </a:r>
            <a:r>
              <a:rPr sz="1600" spc="-10" dirty="0">
                <a:latin typeface="Times New Roman"/>
                <a:cs typeface="Times New Roman"/>
              </a:rPr>
              <a:t>публікація </a:t>
            </a:r>
            <a:r>
              <a:rPr sz="1600" spc="-15" dirty="0">
                <a:latin typeface="Times New Roman"/>
                <a:cs typeface="Times New Roman"/>
              </a:rPr>
              <a:t>(цілком </a:t>
            </a:r>
            <a:r>
              <a:rPr sz="1600" spc="-5" dirty="0">
                <a:latin typeface="Times New Roman"/>
                <a:cs typeface="Times New Roman"/>
              </a:rPr>
              <a:t>або з </a:t>
            </a:r>
            <a:r>
              <a:rPr sz="1600" dirty="0">
                <a:latin typeface="Times New Roman"/>
                <a:cs typeface="Times New Roman"/>
              </a:rPr>
              <a:t>несуттєвими </a:t>
            </a:r>
            <a:r>
              <a:rPr sz="1600" spc="-5" dirty="0">
                <a:latin typeface="Times New Roman"/>
                <a:cs typeface="Times New Roman"/>
              </a:rPr>
              <a:t>змінами) раніше  </a:t>
            </a:r>
            <a:r>
              <a:rPr sz="1600" spc="-10" dirty="0">
                <a:latin typeface="Times New Roman"/>
                <a:cs typeface="Times New Roman"/>
              </a:rPr>
              <a:t>оприлюднених </a:t>
            </a:r>
            <a:r>
              <a:rPr sz="1600" spc="-5" dirty="0">
                <a:latin typeface="Times New Roman"/>
                <a:cs typeface="Times New Roman"/>
              </a:rPr>
              <a:t>статей, монографій, інших </a:t>
            </a:r>
            <a:r>
              <a:rPr sz="1600" spc="-30" dirty="0">
                <a:latin typeface="Times New Roman"/>
                <a:cs typeface="Times New Roman"/>
              </a:rPr>
              <a:t>наукових  </a:t>
            </a:r>
            <a:r>
              <a:rPr sz="1600" spc="-25" dirty="0">
                <a:latin typeface="Times New Roman"/>
                <a:cs typeface="Times New Roman"/>
              </a:rPr>
              <a:t>робіт, </a:t>
            </a:r>
            <a:r>
              <a:rPr sz="1600" spc="-5" dirty="0">
                <a:latin typeface="Times New Roman"/>
                <a:cs typeface="Times New Roman"/>
              </a:rPr>
              <a:t>як нових </a:t>
            </a:r>
            <a:r>
              <a:rPr sz="1600" spc="-30" dirty="0">
                <a:latin typeface="Times New Roman"/>
                <a:cs typeface="Times New Roman"/>
              </a:rPr>
              <a:t>наукових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робіт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534" y="2160358"/>
            <a:ext cx="7625715" cy="831215"/>
          </a:xfrm>
          <a:custGeom>
            <a:avLst/>
            <a:gdLst/>
            <a:ahLst/>
            <a:cxnLst/>
            <a:rect l="l" t="t" r="r" b="b"/>
            <a:pathLst>
              <a:path w="7625715" h="831214">
                <a:moveTo>
                  <a:pt x="7625207" y="0"/>
                </a:moveTo>
                <a:lnTo>
                  <a:pt x="0" y="0"/>
                </a:lnTo>
                <a:lnTo>
                  <a:pt x="0" y="830999"/>
                </a:lnTo>
                <a:lnTo>
                  <a:pt x="7625207" y="830999"/>
                </a:lnTo>
                <a:lnTo>
                  <a:pt x="7625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9220" y="2187701"/>
            <a:ext cx="74676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u="heavy" spc="-10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</a:t>
            </a:r>
            <a:r>
              <a:rPr sz="1600" b="1" i="1" spc="710" dirty="0"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УБЛЮВАННЯ </a:t>
            </a:r>
            <a:r>
              <a:rPr sz="16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НАУКОВИХ </a:t>
            </a:r>
            <a:r>
              <a:rPr sz="16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РЕЗУЛЬТАТІВ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публікація одних </a:t>
            </a:r>
            <a:r>
              <a:rPr sz="1600" spc="-5" dirty="0">
                <a:latin typeface="Times New Roman"/>
                <a:cs typeface="Times New Roman"/>
              </a:rPr>
              <a:t>і тих </a:t>
            </a:r>
            <a:r>
              <a:rPr sz="1600" dirty="0">
                <a:latin typeface="Times New Roman"/>
                <a:cs typeface="Times New Roman"/>
              </a:rPr>
              <a:t>самих  </a:t>
            </a:r>
            <a:r>
              <a:rPr sz="1600" spc="-25" dirty="0">
                <a:latin typeface="Times New Roman"/>
                <a:cs typeface="Times New Roman"/>
              </a:rPr>
              <a:t>наукових </a:t>
            </a:r>
            <a:r>
              <a:rPr sz="1600" spc="-15" dirty="0">
                <a:latin typeface="Times New Roman"/>
                <a:cs typeface="Times New Roman"/>
              </a:rPr>
              <a:t>результатів,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різних </a:t>
            </a:r>
            <a:r>
              <a:rPr sz="1600" spc="-10" dirty="0">
                <a:latin typeface="Times New Roman"/>
                <a:cs typeface="Times New Roman"/>
              </a:rPr>
              <a:t>статтях, </a:t>
            </a:r>
            <a:r>
              <a:rPr sz="1600" dirty="0">
                <a:latin typeface="Times New Roman"/>
                <a:cs typeface="Times New Roman"/>
              </a:rPr>
              <a:t>монографіях, </a:t>
            </a:r>
            <a:r>
              <a:rPr sz="1600" spc="-5" dirty="0">
                <a:latin typeface="Times New Roman"/>
                <a:cs typeface="Times New Roman"/>
              </a:rPr>
              <a:t>інших </a:t>
            </a:r>
            <a:r>
              <a:rPr sz="1600" spc="-25" dirty="0">
                <a:latin typeface="Times New Roman"/>
                <a:cs typeface="Times New Roman"/>
              </a:rPr>
              <a:t>наукових </a:t>
            </a:r>
            <a:r>
              <a:rPr sz="1600" dirty="0">
                <a:latin typeface="Times New Roman"/>
                <a:cs typeface="Times New Roman"/>
              </a:rPr>
              <a:t>працях, </a:t>
            </a:r>
            <a:r>
              <a:rPr sz="1600" spc="-10" dirty="0">
                <a:latin typeface="Times New Roman"/>
                <a:cs typeface="Times New Roman"/>
              </a:rPr>
              <a:t>як  </a:t>
            </a:r>
            <a:r>
              <a:rPr sz="1600" spc="-5" dirty="0">
                <a:latin typeface="Times New Roman"/>
                <a:cs typeface="Times New Roman"/>
              </a:rPr>
              <a:t>нових </a:t>
            </a:r>
            <a:r>
              <a:rPr sz="1600" spc="-20" dirty="0">
                <a:latin typeface="Times New Roman"/>
                <a:cs typeface="Times New Roman"/>
              </a:rPr>
              <a:t>результатів, </a:t>
            </a:r>
            <a:r>
              <a:rPr sz="1600" spc="-5" dirty="0">
                <a:latin typeface="Times New Roman"/>
                <a:cs typeface="Times New Roman"/>
              </a:rPr>
              <a:t>які </a:t>
            </a:r>
            <a:r>
              <a:rPr sz="1600" spc="-15" dirty="0">
                <a:latin typeface="Times New Roman"/>
                <a:cs typeface="Times New Roman"/>
              </a:rPr>
              <a:t>публікуються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вперше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6780" y="4957571"/>
            <a:ext cx="8237219" cy="1141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01267" y="5072811"/>
            <a:ext cx="7416800" cy="584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ДЕЗАГРЕГУВАННЯ</a:t>
            </a:r>
            <a:r>
              <a:rPr sz="1600" b="1" i="1" u="heavy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ДАНИХ</a:t>
            </a:r>
            <a:r>
              <a:rPr sz="1600" b="1" i="1" u="heavy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публікація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частини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раніше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опублікованих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даних</a:t>
            </a: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без </a:t>
            </a:r>
            <a:r>
              <a:rPr sz="1600" dirty="0">
                <a:latin typeface="Times New Roman"/>
                <a:cs typeface="Times New Roman"/>
              </a:rPr>
              <a:t>посилання </a:t>
            </a:r>
            <a:r>
              <a:rPr sz="1600" spc="-5" dirty="0">
                <a:latin typeface="Times New Roman"/>
                <a:cs typeface="Times New Roman"/>
              </a:rPr>
              <a:t>на </a:t>
            </a:r>
            <a:r>
              <a:rPr sz="1600" spc="-10" dirty="0">
                <a:latin typeface="Times New Roman"/>
                <a:cs typeface="Times New Roman"/>
              </a:rPr>
              <a:t>попередню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публікацію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5792723"/>
            <a:ext cx="8781415" cy="1065530"/>
            <a:chOff x="0" y="5792723"/>
            <a:chExt cx="8781415" cy="1065530"/>
          </a:xfrm>
        </p:grpSpPr>
        <p:sp>
          <p:nvSpPr>
            <p:cNvPr id="22" name="object 22"/>
            <p:cNvSpPr/>
            <p:nvPr/>
          </p:nvSpPr>
          <p:spPr>
            <a:xfrm>
              <a:off x="0" y="5792723"/>
              <a:ext cx="8781288" cy="10652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265" y="6039586"/>
              <a:ext cx="7846059" cy="584835"/>
            </a:xfrm>
            <a:custGeom>
              <a:avLst/>
              <a:gdLst/>
              <a:ahLst/>
              <a:cxnLst/>
              <a:rect l="l" t="t" r="r" b="b"/>
              <a:pathLst>
                <a:path w="7846059" h="584834">
                  <a:moveTo>
                    <a:pt x="7845806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7845806" y="584771"/>
                  </a:lnTo>
                  <a:lnTo>
                    <a:pt x="7845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9933" y="6067755"/>
            <a:ext cx="7691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u="heavy" spc="-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1600" b="1" i="1" spc="860" dirty="0"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ОВТОРНИЙ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АНАЛІЗ </a:t>
            </a:r>
            <a:r>
              <a:rPr sz="16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РАНІШЕ </a:t>
            </a:r>
            <a:r>
              <a:rPr sz="16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ОПУБЛІКОВАНИХ 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ДАНИХ </a:t>
            </a:r>
            <a:r>
              <a:rPr sz="1600" spc="-5" dirty="0">
                <a:latin typeface="Times New Roman"/>
                <a:cs typeface="Times New Roman"/>
              </a:rPr>
              <a:t>без </a:t>
            </a:r>
            <a:r>
              <a:rPr sz="1600" dirty="0">
                <a:latin typeface="Times New Roman"/>
                <a:cs typeface="Times New Roman"/>
              </a:rPr>
              <a:t>посилання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попередню </a:t>
            </a:r>
            <a:r>
              <a:rPr sz="1600" spc="-15" dirty="0">
                <a:latin typeface="Times New Roman"/>
                <a:cs typeface="Times New Roman"/>
              </a:rPr>
              <a:t>публікацію </a:t>
            </a:r>
            <a:r>
              <a:rPr sz="1600" spc="-10" dirty="0">
                <a:latin typeface="Times New Roman"/>
                <a:cs typeface="Times New Roman"/>
              </a:rPr>
              <a:t>цих </a:t>
            </a:r>
            <a:r>
              <a:rPr sz="1600" spc="-5" dirty="0">
                <a:latin typeface="Times New Roman"/>
                <a:cs typeface="Times New Roman"/>
              </a:rPr>
              <a:t>даних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spc="-5" dirty="0">
                <a:latin typeface="Times New Roman"/>
                <a:cs typeface="Times New Roman"/>
              </a:rPr>
              <a:t>раніше </a:t>
            </a:r>
            <a:r>
              <a:rPr sz="1600" spc="-15" dirty="0">
                <a:latin typeface="Times New Roman"/>
                <a:cs typeface="Times New Roman"/>
              </a:rPr>
              <a:t>виконаний </a:t>
            </a:r>
            <a:r>
              <a:rPr sz="1600" spc="-5" dirty="0">
                <a:latin typeface="Times New Roman"/>
                <a:cs typeface="Times New Roman"/>
              </a:rPr>
              <a:t>їх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аналіз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3730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2792" y="1126235"/>
              <a:ext cx="2918460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0767" y="1216913"/>
            <a:ext cx="2474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imes New Roman"/>
                <a:cs typeface="Times New Roman"/>
              </a:rPr>
              <a:t>ФАБРИКАЦІЯ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25264" y="577215"/>
            <a:ext cx="4248785" cy="1569720"/>
          </a:xfrm>
          <a:custGeom>
            <a:avLst/>
            <a:gdLst/>
            <a:ahLst/>
            <a:cxnLst/>
            <a:rect l="l" t="t" r="r" b="b"/>
            <a:pathLst>
              <a:path w="4248784" h="1569720">
                <a:moveTo>
                  <a:pt x="4248530" y="0"/>
                </a:moveTo>
                <a:lnTo>
                  <a:pt x="0" y="0"/>
                </a:lnTo>
                <a:lnTo>
                  <a:pt x="0" y="1569719"/>
                </a:lnTo>
                <a:lnTo>
                  <a:pt x="4248530" y="1569719"/>
                </a:lnTo>
                <a:lnTo>
                  <a:pt x="4248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04765" y="599643"/>
            <a:ext cx="4093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5295" algn="l"/>
                <a:tab pos="2616835" algn="l"/>
                <a:tab pos="3058795" algn="l"/>
              </a:tabLst>
            </a:pPr>
            <a:r>
              <a:rPr sz="2400" b="0" spc="-10" dirty="0">
                <a:latin typeface="Times New Roman"/>
                <a:cs typeface="Times New Roman"/>
              </a:rPr>
              <a:t>вигадування	</a:t>
            </a:r>
            <a:r>
              <a:rPr sz="2400" b="0" spc="-5" dirty="0">
                <a:latin typeface="Times New Roman"/>
                <a:cs typeface="Times New Roman"/>
              </a:rPr>
              <a:t>даних	чи	</a:t>
            </a:r>
            <a:r>
              <a:rPr sz="2400" b="0" spc="-10" dirty="0">
                <a:latin typeface="Times New Roman"/>
                <a:cs typeface="Times New Roman"/>
              </a:rPr>
              <a:t>фактів,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7465" y="1331467"/>
            <a:ext cx="3122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42490" algn="l"/>
              </a:tabLst>
            </a:pPr>
            <a:r>
              <a:rPr sz="2400" i="1" dirty="0">
                <a:latin typeface="Times New Roman"/>
                <a:cs typeface="Times New Roman"/>
              </a:rPr>
              <a:t>ос</a:t>
            </a:r>
            <a:r>
              <a:rPr sz="2400" i="1" spc="-10" dirty="0">
                <a:latin typeface="Times New Roman"/>
                <a:cs typeface="Times New Roman"/>
              </a:rPr>
              <a:t>в</a:t>
            </a:r>
            <a:r>
              <a:rPr sz="2400" i="1" dirty="0">
                <a:latin typeface="Times New Roman"/>
                <a:cs typeface="Times New Roman"/>
              </a:rPr>
              <a:t>ітнь</a:t>
            </a:r>
            <a:r>
              <a:rPr sz="2400" i="1" spc="-100" dirty="0">
                <a:latin typeface="Times New Roman"/>
                <a:cs typeface="Times New Roman"/>
              </a:rPr>
              <a:t>о</a:t>
            </a:r>
            <a:r>
              <a:rPr sz="2400" i="1" spc="-5" dirty="0">
                <a:latin typeface="Times New Roman"/>
                <a:cs typeface="Times New Roman"/>
              </a:rPr>
              <a:t>м</a:t>
            </a:r>
            <a:r>
              <a:rPr sz="2400" i="1" dirty="0">
                <a:latin typeface="Times New Roman"/>
                <a:cs typeface="Times New Roman"/>
              </a:rPr>
              <a:t>у	про</a:t>
            </a:r>
            <a:r>
              <a:rPr sz="2400" i="1" spc="55" dirty="0">
                <a:latin typeface="Times New Roman"/>
                <a:cs typeface="Times New Roman"/>
              </a:rPr>
              <a:t>ц</a:t>
            </a:r>
            <a:r>
              <a:rPr sz="2400" i="1" spc="-35" dirty="0">
                <a:latin typeface="Times New Roman"/>
                <a:cs typeface="Times New Roman"/>
              </a:rPr>
              <a:t>е</a:t>
            </a:r>
            <a:r>
              <a:rPr sz="2400" i="1" spc="-10" dirty="0">
                <a:latin typeface="Times New Roman"/>
                <a:cs typeface="Times New Roman"/>
              </a:rPr>
              <a:t>с</a:t>
            </a:r>
            <a:r>
              <a:rPr sz="2400" i="1" dirty="0">
                <a:latin typeface="Times New Roman"/>
                <a:cs typeface="Times New Roman"/>
              </a:rPr>
              <a:t>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4765" y="965708"/>
            <a:ext cx="4093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3935095" algn="l"/>
              </a:tabLst>
            </a:pPr>
            <a:r>
              <a:rPr sz="2400" i="1" spc="20" dirty="0">
                <a:latin typeface="Times New Roman"/>
                <a:cs typeface="Times New Roman"/>
              </a:rPr>
              <a:t>щ</a:t>
            </a:r>
            <a:r>
              <a:rPr sz="2400" i="1" dirty="0">
                <a:latin typeface="Times New Roman"/>
                <a:cs typeface="Times New Roman"/>
              </a:rPr>
              <a:t>о	</a:t>
            </a:r>
            <a:r>
              <a:rPr sz="2400" i="1" spc="-5" dirty="0">
                <a:latin typeface="Times New Roman"/>
                <a:cs typeface="Times New Roman"/>
              </a:rPr>
              <a:t>ви</a:t>
            </a:r>
            <a:r>
              <a:rPr sz="2400" i="1" spc="-90" dirty="0">
                <a:latin typeface="Times New Roman"/>
                <a:cs typeface="Times New Roman"/>
              </a:rPr>
              <a:t>к</a:t>
            </a:r>
            <a:r>
              <a:rPr sz="2400" i="1" dirty="0">
                <a:latin typeface="Times New Roman"/>
                <a:cs typeface="Times New Roman"/>
              </a:rPr>
              <a:t>ористовуються	в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чи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7465" y="1697228"/>
            <a:ext cx="3034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spc="-20" dirty="0">
                <a:latin typeface="Times New Roman"/>
                <a:cs typeface="Times New Roman"/>
              </a:rPr>
              <a:t>наукових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дослідженнях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861310"/>
            <a:ext cx="9144000" cy="3996690"/>
            <a:chOff x="0" y="2861310"/>
            <a:chExt cx="9144000" cy="3996690"/>
          </a:xfrm>
        </p:grpSpPr>
        <p:sp>
          <p:nvSpPr>
            <p:cNvPr id="13" name="object 13"/>
            <p:cNvSpPr/>
            <p:nvPr/>
          </p:nvSpPr>
          <p:spPr>
            <a:xfrm>
              <a:off x="0" y="3200399"/>
              <a:ext cx="7612380" cy="3657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56" y="2889885"/>
              <a:ext cx="7200753" cy="36354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56" y="2889885"/>
              <a:ext cx="7200900" cy="3636010"/>
            </a:xfrm>
            <a:custGeom>
              <a:avLst/>
              <a:gdLst/>
              <a:ahLst/>
              <a:cxnLst/>
              <a:rect l="l" t="t" r="r" b="b"/>
              <a:pathLst>
                <a:path w="7200900" h="3636009">
                  <a:moveTo>
                    <a:pt x="0" y="605916"/>
                  </a:moveTo>
                  <a:lnTo>
                    <a:pt x="1822" y="558564"/>
                  </a:lnTo>
                  <a:lnTo>
                    <a:pt x="7202" y="512208"/>
                  </a:lnTo>
                  <a:lnTo>
                    <a:pt x="16002" y="466983"/>
                  </a:lnTo>
                  <a:lnTo>
                    <a:pt x="28090" y="423025"/>
                  </a:lnTo>
                  <a:lnTo>
                    <a:pt x="43329" y="380468"/>
                  </a:lnTo>
                  <a:lnTo>
                    <a:pt x="61586" y="339447"/>
                  </a:lnTo>
                  <a:lnTo>
                    <a:pt x="82725" y="300096"/>
                  </a:lnTo>
                  <a:lnTo>
                    <a:pt x="106613" y="262550"/>
                  </a:lnTo>
                  <a:lnTo>
                    <a:pt x="133113" y="226944"/>
                  </a:lnTo>
                  <a:lnTo>
                    <a:pt x="162092" y="193412"/>
                  </a:lnTo>
                  <a:lnTo>
                    <a:pt x="193415" y="162089"/>
                  </a:lnTo>
                  <a:lnTo>
                    <a:pt x="226948" y="133111"/>
                  </a:lnTo>
                  <a:lnTo>
                    <a:pt x="262554" y="106610"/>
                  </a:lnTo>
                  <a:lnTo>
                    <a:pt x="300100" y="82724"/>
                  </a:lnTo>
                  <a:lnTo>
                    <a:pt x="339452" y="61585"/>
                  </a:lnTo>
                  <a:lnTo>
                    <a:pt x="380474" y="43328"/>
                  </a:lnTo>
                  <a:lnTo>
                    <a:pt x="423031" y="28089"/>
                  </a:lnTo>
                  <a:lnTo>
                    <a:pt x="466989" y="16002"/>
                  </a:lnTo>
                  <a:lnTo>
                    <a:pt x="512214" y="7201"/>
                  </a:lnTo>
                  <a:lnTo>
                    <a:pt x="558570" y="1822"/>
                  </a:lnTo>
                  <a:lnTo>
                    <a:pt x="605923" y="0"/>
                  </a:lnTo>
                  <a:lnTo>
                    <a:pt x="6594836" y="0"/>
                  </a:lnTo>
                  <a:lnTo>
                    <a:pt x="6642189" y="1822"/>
                  </a:lnTo>
                  <a:lnTo>
                    <a:pt x="6688545" y="7201"/>
                  </a:lnTo>
                  <a:lnTo>
                    <a:pt x="6733770" y="16002"/>
                  </a:lnTo>
                  <a:lnTo>
                    <a:pt x="6777728" y="28089"/>
                  </a:lnTo>
                  <a:lnTo>
                    <a:pt x="6820285" y="43328"/>
                  </a:lnTo>
                  <a:lnTo>
                    <a:pt x="6861306" y="61585"/>
                  </a:lnTo>
                  <a:lnTo>
                    <a:pt x="6900657" y="82724"/>
                  </a:lnTo>
                  <a:lnTo>
                    <a:pt x="6938203" y="106610"/>
                  </a:lnTo>
                  <a:lnTo>
                    <a:pt x="6973809" y="133111"/>
                  </a:lnTo>
                  <a:lnTo>
                    <a:pt x="7007341" y="162089"/>
                  </a:lnTo>
                  <a:lnTo>
                    <a:pt x="7038664" y="193412"/>
                  </a:lnTo>
                  <a:lnTo>
                    <a:pt x="7067642" y="226944"/>
                  </a:lnTo>
                  <a:lnTo>
                    <a:pt x="7094142" y="262550"/>
                  </a:lnTo>
                  <a:lnTo>
                    <a:pt x="7118029" y="300096"/>
                  </a:lnTo>
                  <a:lnTo>
                    <a:pt x="7139168" y="339447"/>
                  </a:lnTo>
                  <a:lnTo>
                    <a:pt x="7157425" y="380468"/>
                  </a:lnTo>
                  <a:lnTo>
                    <a:pt x="7172664" y="423025"/>
                  </a:lnTo>
                  <a:lnTo>
                    <a:pt x="7184751" y="466983"/>
                  </a:lnTo>
                  <a:lnTo>
                    <a:pt x="7193551" y="512208"/>
                  </a:lnTo>
                  <a:lnTo>
                    <a:pt x="7198931" y="558564"/>
                  </a:lnTo>
                  <a:lnTo>
                    <a:pt x="7200753" y="605916"/>
                  </a:lnTo>
                  <a:lnTo>
                    <a:pt x="7200753" y="3029534"/>
                  </a:lnTo>
                  <a:lnTo>
                    <a:pt x="7198931" y="3076887"/>
                  </a:lnTo>
                  <a:lnTo>
                    <a:pt x="7193551" y="3123243"/>
                  </a:lnTo>
                  <a:lnTo>
                    <a:pt x="7184751" y="3168468"/>
                  </a:lnTo>
                  <a:lnTo>
                    <a:pt x="7172664" y="3212426"/>
                  </a:lnTo>
                  <a:lnTo>
                    <a:pt x="7157425" y="3254984"/>
                  </a:lnTo>
                  <a:lnTo>
                    <a:pt x="7139168" y="3296006"/>
                  </a:lnTo>
                  <a:lnTo>
                    <a:pt x="7118029" y="3335358"/>
                  </a:lnTo>
                  <a:lnTo>
                    <a:pt x="7094142" y="3372904"/>
                  </a:lnTo>
                  <a:lnTo>
                    <a:pt x="7067642" y="3408512"/>
                  </a:lnTo>
                  <a:lnTo>
                    <a:pt x="7038664" y="3442044"/>
                  </a:lnTo>
                  <a:lnTo>
                    <a:pt x="7007341" y="3473368"/>
                  </a:lnTo>
                  <a:lnTo>
                    <a:pt x="6973809" y="3502347"/>
                  </a:lnTo>
                  <a:lnTo>
                    <a:pt x="6938203" y="3528848"/>
                  </a:lnTo>
                  <a:lnTo>
                    <a:pt x="6900657" y="3552736"/>
                  </a:lnTo>
                  <a:lnTo>
                    <a:pt x="6861306" y="3573876"/>
                  </a:lnTo>
                  <a:lnTo>
                    <a:pt x="6820285" y="3592133"/>
                  </a:lnTo>
                  <a:lnTo>
                    <a:pt x="6777728" y="3607373"/>
                  </a:lnTo>
                  <a:lnTo>
                    <a:pt x="6733770" y="3619460"/>
                  </a:lnTo>
                  <a:lnTo>
                    <a:pt x="6688545" y="3628261"/>
                  </a:lnTo>
                  <a:lnTo>
                    <a:pt x="6642189" y="3633640"/>
                  </a:lnTo>
                  <a:lnTo>
                    <a:pt x="6594836" y="3635463"/>
                  </a:lnTo>
                  <a:lnTo>
                    <a:pt x="605923" y="3635463"/>
                  </a:lnTo>
                  <a:lnTo>
                    <a:pt x="558570" y="3633640"/>
                  </a:lnTo>
                  <a:lnTo>
                    <a:pt x="512214" y="3628261"/>
                  </a:lnTo>
                  <a:lnTo>
                    <a:pt x="466989" y="3619460"/>
                  </a:lnTo>
                  <a:lnTo>
                    <a:pt x="423031" y="3607373"/>
                  </a:lnTo>
                  <a:lnTo>
                    <a:pt x="380474" y="3592133"/>
                  </a:lnTo>
                  <a:lnTo>
                    <a:pt x="339452" y="3573876"/>
                  </a:lnTo>
                  <a:lnTo>
                    <a:pt x="300100" y="3552736"/>
                  </a:lnTo>
                  <a:lnTo>
                    <a:pt x="262554" y="3528848"/>
                  </a:lnTo>
                  <a:lnTo>
                    <a:pt x="226948" y="3502347"/>
                  </a:lnTo>
                  <a:lnTo>
                    <a:pt x="193415" y="3473368"/>
                  </a:lnTo>
                  <a:lnTo>
                    <a:pt x="162092" y="3442044"/>
                  </a:lnTo>
                  <a:lnTo>
                    <a:pt x="133113" y="3408512"/>
                  </a:lnTo>
                  <a:lnTo>
                    <a:pt x="106613" y="3372904"/>
                  </a:lnTo>
                  <a:lnTo>
                    <a:pt x="82725" y="3335358"/>
                  </a:lnTo>
                  <a:lnTo>
                    <a:pt x="61586" y="3296006"/>
                  </a:lnTo>
                  <a:lnTo>
                    <a:pt x="43329" y="3254984"/>
                  </a:lnTo>
                  <a:lnTo>
                    <a:pt x="28090" y="3212426"/>
                  </a:lnTo>
                  <a:lnTo>
                    <a:pt x="16002" y="3168468"/>
                  </a:lnTo>
                  <a:lnTo>
                    <a:pt x="7202" y="3123243"/>
                  </a:lnTo>
                  <a:lnTo>
                    <a:pt x="1822" y="3076887"/>
                  </a:lnTo>
                  <a:lnTo>
                    <a:pt x="0" y="3029534"/>
                  </a:lnTo>
                  <a:lnTo>
                    <a:pt x="0" y="60591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8991" y="3852672"/>
              <a:ext cx="4255007" cy="17876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0132" y="4302252"/>
              <a:ext cx="1792223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5708" y="4668011"/>
              <a:ext cx="2407919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23761" y="4378832"/>
            <a:ext cx="2027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ОЗНАКИ  </a:t>
            </a:r>
            <a:r>
              <a:rPr sz="2400" b="1" spc="-160" dirty="0">
                <a:latin typeface="Times New Roman"/>
                <a:cs typeface="Times New Roman"/>
              </a:rPr>
              <a:t>Ф</a:t>
            </a:r>
            <a:r>
              <a:rPr sz="2400" b="1" spc="-5" dirty="0">
                <a:latin typeface="Times New Roman"/>
                <a:cs typeface="Times New Roman"/>
              </a:rPr>
              <a:t>А</a:t>
            </a:r>
            <a:r>
              <a:rPr sz="2400" b="1" spc="-10" dirty="0">
                <a:latin typeface="Times New Roman"/>
                <a:cs typeface="Times New Roman"/>
              </a:rPr>
              <a:t>Б</a:t>
            </a:r>
            <a:r>
              <a:rPr sz="2400" b="1" dirty="0">
                <a:latin typeface="Times New Roman"/>
                <a:cs typeface="Times New Roman"/>
              </a:rPr>
              <a:t>РИК</a:t>
            </a:r>
            <a:r>
              <a:rPr sz="2400" b="1" spc="-1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ЦІЇ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4751" y="3243300"/>
            <a:ext cx="4392930" cy="2862580"/>
          </a:xfrm>
          <a:custGeom>
            <a:avLst/>
            <a:gdLst/>
            <a:ahLst/>
            <a:cxnLst/>
            <a:rect l="l" t="t" r="r" b="b"/>
            <a:pathLst>
              <a:path w="4392930" h="2862579">
                <a:moveTo>
                  <a:pt x="4392549" y="0"/>
                </a:moveTo>
                <a:lnTo>
                  <a:pt x="0" y="0"/>
                </a:lnTo>
                <a:lnTo>
                  <a:pt x="0" y="2862326"/>
                </a:lnTo>
                <a:lnTo>
                  <a:pt x="4392549" y="2862326"/>
                </a:lnTo>
                <a:lnTo>
                  <a:pt x="4392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3656" y="3269360"/>
            <a:ext cx="4237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об'єктом </a:t>
            </a:r>
            <a:r>
              <a:rPr sz="1800" spc="-5" dirty="0">
                <a:latin typeface="Times New Roman"/>
                <a:cs typeface="Times New Roman"/>
              </a:rPr>
              <a:t>фабрикації </a:t>
            </a:r>
            <a:r>
              <a:rPr sz="1800" dirty="0">
                <a:latin typeface="Times New Roman"/>
                <a:cs typeface="Times New Roman"/>
              </a:rPr>
              <a:t>є </a:t>
            </a:r>
            <a:r>
              <a:rPr sz="1800" spc="-5" dirty="0">
                <a:latin typeface="Times New Roman"/>
                <a:cs typeface="Times New Roman"/>
              </a:rPr>
              <a:t>вигадані дані </a:t>
            </a:r>
            <a:r>
              <a:rPr sz="1800" spc="-10" dirty="0">
                <a:latin typeface="Times New Roman"/>
                <a:cs typeface="Times New Roman"/>
              </a:rPr>
              <a:t>чи  </a:t>
            </a:r>
            <a:r>
              <a:rPr sz="1800" spc="-5" dirty="0">
                <a:latin typeface="Times New Roman"/>
                <a:cs typeface="Times New Roman"/>
              </a:rPr>
              <a:t>факти;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об'єктивна сторона полягає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умисних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4606" y="4130021"/>
          <a:ext cx="4274181" cy="1899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264"/>
                <a:gridCol w="486410"/>
                <a:gridCol w="351789"/>
                <a:gridCol w="1012189"/>
                <a:gridCol w="430529"/>
              </a:tblGrid>
              <a:tr h="264042">
                <a:tc gridSpan="2">
                  <a:txBody>
                    <a:bodyPr/>
                    <a:lstStyle/>
                    <a:p>
                      <a:pPr marL="318135">
                        <a:lnSpc>
                          <a:spcPts val="1964"/>
                        </a:lnSpc>
                        <a:tabLst>
                          <a:tab pos="997585" algn="l"/>
                          <a:tab pos="211201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діях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суб'єкта,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які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2405">
                        <a:lnSpc>
                          <a:spcPts val="196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63705">
                <a:tc gridSpan="2">
                  <a:txBody>
                    <a:bodyPr/>
                    <a:lstStyle/>
                    <a:p>
                      <a:pPr marL="318135">
                        <a:lnSpc>
                          <a:spcPts val="1975"/>
                        </a:lnSpc>
                        <a:tabLst>
                          <a:tab pos="1761489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вигадування	даних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7630">
                        <a:lnSpc>
                          <a:spcPts val="1975"/>
                        </a:lnSpc>
                        <a:tabLst>
                          <a:tab pos="55499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чи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фактів,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що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548639">
                <a:tc gridSpan="5">
                  <a:txBody>
                    <a:bodyPr/>
                    <a:lstStyle/>
                    <a:p>
                      <a:pPr marL="318135" marR="25400">
                        <a:lnSpc>
                          <a:spcPts val="2160"/>
                        </a:lnSpc>
                        <a:spcBef>
                          <a:spcPts val="4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використовуються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освітньому процесі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чи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наукових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дослідженнях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4876">
                <a:tc>
                  <a:txBody>
                    <a:bodyPr/>
                    <a:lstStyle/>
                    <a:p>
                      <a:pPr marL="375920" indent="-344805">
                        <a:lnSpc>
                          <a:spcPts val="2130"/>
                        </a:lnSpc>
                        <a:buFont typeface="Wingdings"/>
                        <a:buChar char="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можливість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ts val="213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використання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1">
                <a:tc>
                  <a:txBody>
                    <a:bodyPr/>
                    <a:lstStyle/>
                    <a:p>
                      <a:pPr marL="31813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сфабрикованих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859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даних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3530">
                        <a:lnSpc>
                          <a:spcPts val="2045"/>
                        </a:lnSpc>
                        <a:tabLst>
                          <a:tab pos="1256030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поруч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4092">
                <a:tc>
                  <a:txBody>
                    <a:bodyPr/>
                    <a:lstStyle/>
                    <a:p>
                      <a:pPr marL="318135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справжніми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3730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8115" y="1126235"/>
              <a:ext cx="3066288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6091" y="1216913"/>
            <a:ext cx="2622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СП</a:t>
            </a:r>
            <a:r>
              <a:rPr sz="2800" b="1" spc="-15" dirty="0">
                <a:latin typeface="Times New Roman"/>
                <a:cs typeface="Times New Roman"/>
              </a:rPr>
              <a:t>И</a:t>
            </a:r>
            <a:r>
              <a:rPr sz="2800" b="1" spc="-45" dirty="0">
                <a:latin typeface="Times New Roman"/>
                <a:cs typeface="Times New Roman"/>
              </a:rPr>
              <a:t>С</a:t>
            </a:r>
            <a:r>
              <a:rPr sz="2800" b="1" spc="-5" dirty="0">
                <a:latin typeface="Times New Roman"/>
                <a:cs typeface="Times New Roman"/>
              </a:rPr>
              <a:t>У</a:t>
            </a:r>
            <a:r>
              <a:rPr sz="2800" b="1" spc="-190" dirty="0">
                <a:latin typeface="Times New Roman"/>
                <a:cs typeface="Times New Roman"/>
              </a:rPr>
              <a:t>В</a:t>
            </a:r>
            <a:r>
              <a:rPr sz="2800" b="1" spc="-10" dirty="0">
                <a:latin typeface="Times New Roman"/>
                <a:cs typeface="Times New Roman"/>
              </a:rPr>
              <a:t>АН</a:t>
            </a:r>
            <a:r>
              <a:rPr sz="2800" b="1" spc="-15" dirty="0">
                <a:latin typeface="Times New Roman"/>
                <a:cs typeface="Times New Roman"/>
              </a:rPr>
              <a:t>Н</a:t>
            </a:r>
            <a:r>
              <a:rPr sz="2800" b="1" spc="-5" dirty="0">
                <a:latin typeface="Times New Roman"/>
                <a:cs typeface="Times New Roman"/>
              </a:rPr>
              <a:t>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9990" y="669162"/>
            <a:ext cx="4248785" cy="1631314"/>
          </a:xfrm>
          <a:custGeom>
            <a:avLst/>
            <a:gdLst/>
            <a:ahLst/>
            <a:cxnLst/>
            <a:rect l="l" t="t" r="r" b="b"/>
            <a:pathLst>
              <a:path w="4248784" h="1631314">
                <a:moveTo>
                  <a:pt x="4248530" y="0"/>
                </a:moveTo>
                <a:lnTo>
                  <a:pt x="0" y="0"/>
                </a:lnTo>
                <a:lnTo>
                  <a:pt x="0" y="1631188"/>
                </a:lnTo>
                <a:lnTo>
                  <a:pt x="4248530" y="1631188"/>
                </a:lnTo>
                <a:lnTo>
                  <a:pt x="4248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08113" y="693165"/>
            <a:ext cx="1164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982344" algn="l"/>
              </a:tabLst>
            </a:pPr>
            <a:r>
              <a:rPr sz="2000" i="1" dirty="0">
                <a:latin typeface="Times New Roman"/>
                <a:cs typeface="Times New Roman"/>
              </a:rPr>
              <a:t>р</a:t>
            </a:r>
            <a:r>
              <a:rPr sz="2000" i="1" spc="-25" dirty="0">
                <a:latin typeface="Times New Roman"/>
                <a:cs typeface="Times New Roman"/>
              </a:rPr>
              <a:t>о</a:t>
            </a:r>
            <a:r>
              <a:rPr sz="2000" i="1" dirty="0">
                <a:latin typeface="Times New Roman"/>
                <a:cs typeface="Times New Roman"/>
              </a:rPr>
              <a:t>б</a:t>
            </a:r>
            <a:r>
              <a:rPr sz="2000" i="1" spc="-20" dirty="0">
                <a:latin typeface="Times New Roman"/>
                <a:cs typeface="Times New Roman"/>
              </a:rPr>
              <a:t>і</a:t>
            </a:r>
            <a:r>
              <a:rPr sz="2000" i="1" dirty="0">
                <a:latin typeface="Times New Roman"/>
                <a:cs typeface="Times New Roman"/>
              </a:rPr>
              <a:t>т	</a:t>
            </a:r>
            <a:r>
              <a:rPr sz="2000" i="1" spc="-5" dirty="0">
                <a:latin typeface="Times New Roman"/>
                <a:cs typeface="Times New Roman"/>
              </a:rPr>
              <a:t>із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7198" y="693165"/>
            <a:ext cx="13119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145" marR="5080" indent="-27178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Times New Roman"/>
                <a:cs typeface="Times New Roman"/>
              </a:rPr>
              <a:t>письмових  </a:t>
            </a:r>
            <a:r>
              <a:rPr sz="2000" i="1" spc="-40" dirty="0">
                <a:latin typeface="Times New Roman"/>
                <a:cs typeface="Times New Roman"/>
              </a:rPr>
              <a:t>з</a:t>
            </a:r>
            <a:r>
              <a:rPr sz="2000" i="1" dirty="0">
                <a:latin typeface="Times New Roman"/>
                <a:cs typeface="Times New Roman"/>
              </a:rPr>
              <a:t>о</a:t>
            </a:r>
            <a:r>
              <a:rPr sz="2000" i="1" spc="-15" dirty="0">
                <a:latin typeface="Times New Roman"/>
                <a:cs typeface="Times New Roman"/>
              </a:rPr>
              <a:t>в</a:t>
            </a:r>
            <a:r>
              <a:rPr sz="2000" i="1" spc="-5" dirty="0">
                <a:latin typeface="Times New Roman"/>
                <a:cs typeface="Times New Roman"/>
              </a:rPr>
              <a:t>ніш</a:t>
            </a:r>
            <a:r>
              <a:rPr sz="2000" i="1" spc="-15" dirty="0">
                <a:latin typeface="Times New Roman"/>
                <a:cs typeface="Times New Roman"/>
              </a:rPr>
              <a:t>н</a:t>
            </a:r>
            <a:r>
              <a:rPr sz="2000" i="1" dirty="0">
                <a:latin typeface="Times New Roman"/>
                <a:cs typeface="Times New Roman"/>
              </a:rPr>
              <a:t>іх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0344" y="997965"/>
            <a:ext cx="832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Times New Roman"/>
                <a:cs typeface="Times New Roman"/>
              </a:rPr>
              <a:t>д</a:t>
            </a:r>
            <a:r>
              <a:rPr sz="2000" i="1" spc="-30" dirty="0">
                <a:latin typeface="Times New Roman"/>
                <a:cs typeface="Times New Roman"/>
              </a:rPr>
              <a:t>ж</a:t>
            </a:r>
            <a:r>
              <a:rPr sz="2000" i="1" dirty="0">
                <a:latin typeface="Times New Roman"/>
                <a:cs typeface="Times New Roman"/>
              </a:rPr>
              <a:t>ер</a:t>
            </a:r>
            <a:r>
              <a:rPr sz="2000" i="1" spc="-50" dirty="0">
                <a:latin typeface="Times New Roman"/>
                <a:cs typeface="Times New Roman"/>
              </a:rPr>
              <a:t>е</a:t>
            </a:r>
            <a:r>
              <a:rPr sz="2000" i="1" dirty="0">
                <a:latin typeface="Times New Roman"/>
                <a:cs typeface="Times New Roman"/>
              </a:rPr>
              <a:t>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2065" y="693165"/>
            <a:ext cx="12471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2000" i="1" spc="-15" dirty="0">
                <a:latin typeface="Times New Roman"/>
                <a:cs typeface="Times New Roman"/>
              </a:rPr>
              <a:t>виконання  </a:t>
            </a:r>
            <a:r>
              <a:rPr sz="2000" i="1" spc="-10" dirty="0">
                <a:latin typeface="Times New Roman"/>
                <a:cs typeface="Times New Roman"/>
              </a:rPr>
              <a:t>залученням  </a:t>
            </a:r>
            <a:r>
              <a:rPr sz="2000" i="1" dirty="0">
                <a:latin typeface="Times New Roman"/>
                <a:cs typeface="Times New Roman"/>
              </a:rPr>
              <a:t>ін</a:t>
            </a:r>
            <a:r>
              <a:rPr sz="2000" i="1" spc="-35" dirty="0">
                <a:latin typeface="Times New Roman"/>
                <a:cs typeface="Times New Roman"/>
              </a:rPr>
              <a:t>ф</a:t>
            </a:r>
            <a:r>
              <a:rPr sz="2000" i="1" dirty="0">
                <a:latin typeface="Times New Roman"/>
                <a:cs typeface="Times New Roman"/>
              </a:rPr>
              <a:t>о</a:t>
            </a:r>
            <a:r>
              <a:rPr sz="2000" i="1" spc="-110" dirty="0">
                <a:latin typeface="Times New Roman"/>
                <a:cs typeface="Times New Roman"/>
              </a:rPr>
              <a:t>р</a:t>
            </a:r>
            <a:r>
              <a:rPr sz="2000" i="1" spc="-5" dirty="0">
                <a:latin typeface="Times New Roman"/>
                <a:cs typeface="Times New Roman"/>
              </a:rPr>
              <a:t>маці</a:t>
            </a:r>
            <a:r>
              <a:rPr sz="2000" i="1" spc="-15" dirty="0">
                <a:latin typeface="Times New Roman"/>
                <a:cs typeface="Times New Roman"/>
              </a:rPr>
              <a:t>ї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2065" y="1607946"/>
            <a:ext cx="3409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897380" algn="l"/>
                <a:tab pos="306959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ви</a:t>
            </a:r>
            <a:r>
              <a:rPr sz="2000" i="1" spc="-90" dirty="0">
                <a:latin typeface="Times New Roman"/>
                <a:cs typeface="Times New Roman"/>
              </a:rPr>
              <a:t>к</a:t>
            </a:r>
            <a:r>
              <a:rPr sz="2000" i="1" dirty="0">
                <a:latin typeface="Times New Roman"/>
                <a:cs typeface="Times New Roman"/>
              </a:rPr>
              <a:t>орис</a:t>
            </a:r>
            <a:r>
              <a:rPr sz="2000" i="1" spc="20" dirty="0">
                <a:latin typeface="Times New Roman"/>
                <a:cs typeface="Times New Roman"/>
              </a:rPr>
              <a:t>т</a:t>
            </a:r>
            <a:r>
              <a:rPr sz="2000" i="1" dirty="0">
                <a:latin typeface="Times New Roman"/>
                <a:cs typeface="Times New Roman"/>
              </a:rPr>
              <a:t>ан</a:t>
            </a:r>
            <a:r>
              <a:rPr sz="2000" i="1" spc="-15" dirty="0">
                <a:latin typeface="Times New Roman"/>
                <a:cs typeface="Times New Roman"/>
              </a:rPr>
              <a:t>н</a:t>
            </a:r>
            <a:r>
              <a:rPr sz="2000" i="1" spc="-5" dirty="0">
                <a:latin typeface="Times New Roman"/>
                <a:cs typeface="Times New Roman"/>
              </a:rPr>
              <a:t>я</a:t>
            </a:r>
            <a:r>
              <a:rPr sz="2000" i="1" dirty="0">
                <a:latin typeface="Times New Roman"/>
                <a:cs typeface="Times New Roman"/>
              </a:rPr>
              <a:t>,	</a:t>
            </a:r>
            <a:r>
              <a:rPr sz="2000" i="1" spc="-40" dirty="0">
                <a:latin typeface="Times New Roman"/>
                <a:cs typeface="Times New Roman"/>
              </a:rPr>
              <a:t>з</a:t>
            </a:r>
            <a:r>
              <a:rPr sz="2000" i="1" dirty="0">
                <a:latin typeface="Times New Roman"/>
                <a:cs typeface="Times New Roman"/>
              </a:rPr>
              <a:t>о</a:t>
            </a:r>
            <a:r>
              <a:rPr sz="2000" i="1" spc="-10" dirty="0">
                <a:latin typeface="Times New Roman"/>
                <a:cs typeface="Times New Roman"/>
              </a:rPr>
              <a:t>к</a:t>
            </a:r>
            <a:r>
              <a:rPr sz="2000" i="1" dirty="0">
                <a:latin typeface="Times New Roman"/>
                <a:cs typeface="Times New Roman"/>
              </a:rPr>
              <a:t>р</a:t>
            </a:r>
            <a:r>
              <a:rPr sz="2000" i="1" spc="-60" dirty="0">
                <a:latin typeface="Times New Roman"/>
                <a:cs typeface="Times New Roman"/>
              </a:rPr>
              <a:t>е</a:t>
            </a:r>
            <a:r>
              <a:rPr sz="2000" i="1" spc="-5" dirty="0">
                <a:latin typeface="Times New Roman"/>
                <a:cs typeface="Times New Roman"/>
              </a:rPr>
              <a:t>м</a:t>
            </a:r>
            <a:r>
              <a:rPr sz="2000" i="1" dirty="0">
                <a:latin typeface="Times New Roman"/>
                <a:cs typeface="Times New Roman"/>
              </a:rPr>
              <a:t>а	під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1207" y="1302765"/>
            <a:ext cx="25717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753745" algn="l"/>
                <a:tab pos="2202180" algn="l"/>
              </a:tabLst>
            </a:pPr>
            <a:r>
              <a:rPr sz="2000" i="1" dirty="0">
                <a:latin typeface="Times New Roman"/>
                <a:cs typeface="Times New Roman"/>
              </a:rPr>
              <a:t>крім	</a:t>
            </a:r>
            <a:r>
              <a:rPr sz="2000" i="1" spc="-20" dirty="0">
                <a:latin typeface="Times New Roman"/>
                <a:cs typeface="Times New Roman"/>
              </a:rPr>
              <a:t>до</a:t>
            </a:r>
            <a:r>
              <a:rPr sz="2000" i="1" spc="-5" dirty="0">
                <a:latin typeface="Times New Roman"/>
                <a:cs typeface="Times New Roman"/>
              </a:rPr>
              <a:t>з</a:t>
            </a:r>
            <a:r>
              <a:rPr sz="2000" i="1" spc="-45" dirty="0">
                <a:latin typeface="Times New Roman"/>
                <a:cs typeface="Times New Roman"/>
              </a:rPr>
              <a:t>во</a:t>
            </a:r>
            <a:r>
              <a:rPr sz="2000" i="1" spc="35" dirty="0">
                <a:latin typeface="Times New Roman"/>
                <a:cs typeface="Times New Roman"/>
              </a:rPr>
              <a:t>л</a:t>
            </a:r>
            <a:r>
              <a:rPr sz="2000" i="1" dirty="0">
                <a:latin typeface="Times New Roman"/>
                <a:cs typeface="Times New Roman"/>
              </a:rPr>
              <a:t>ених	</a:t>
            </a:r>
            <a:r>
              <a:rPr sz="2000" i="1" spc="-10" dirty="0">
                <a:latin typeface="Times New Roman"/>
                <a:cs typeface="Times New Roman"/>
              </a:rPr>
              <a:t>д</a:t>
            </a:r>
            <a:r>
              <a:rPr sz="2000" i="1" spc="-15" dirty="0">
                <a:latin typeface="Times New Roman"/>
                <a:cs typeface="Times New Roman"/>
              </a:rPr>
              <a:t>л</a:t>
            </a:r>
            <a:r>
              <a:rPr sz="2000" i="1" dirty="0">
                <a:latin typeface="Times New Roman"/>
                <a:cs typeface="Times New Roman"/>
              </a:rPr>
              <a:t>я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i="1" spc="-5" dirty="0">
                <a:latin typeface="Times New Roman"/>
                <a:cs typeface="Times New Roman"/>
              </a:rPr>
              <a:t>ч</a:t>
            </a:r>
            <a:r>
              <a:rPr sz="2000" i="1" spc="5" dirty="0">
                <a:latin typeface="Times New Roman"/>
                <a:cs typeface="Times New Roman"/>
              </a:rPr>
              <a:t>а</a:t>
            </a:r>
            <a:r>
              <a:rPr sz="2000" i="1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2065" y="1912747"/>
            <a:ext cx="3696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Times New Roman"/>
                <a:cs typeface="Times New Roman"/>
              </a:rPr>
              <a:t>оцінювання </a:t>
            </a:r>
            <a:r>
              <a:rPr sz="2000" i="1" spc="-10" dirty="0">
                <a:latin typeface="Times New Roman"/>
                <a:cs typeface="Times New Roman"/>
              </a:rPr>
              <a:t>результатів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навчання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861310"/>
            <a:ext cx="9144000" cy="3996690"/>
            <a:chOff x="0" y="2861310"/>
            <a:chExt cx="9144000" cy="3996690"/>
          </a:xfrm>
        </p:grpSpPr>
        <p:sp>
          <p:nvSpPr>
            <p:cNvPr id="16" name="object 16"/>
            <p:cNvSpPr/>
            <p:nvPr/>
          </p:nvSpPr>
          <p:spPr>
            <a:xfrm>
              <a:off x="0" y="3200399"/>
              <a:ext cx="7612380" cy="3657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56" y="2889885"/>
              <a:ext cx="7200753" cy="36354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56" y="2889885"/>
              <a:ext cx="7200900" cy="3636010"/>
            </a:xfrm>
            <a:custGeom>
              <a:avLst/>
              <a:gdLst/>
              <a:ahLst/>
              <a:cxnLst/>
              <a:rect l="l" t="t" r="r" b="b"/>
              <a:pathLst>
                <a:path w="7200900" h="3636009">
                  <a:moveTo>
                    <a:pt x="0" y="605916"/>
                  </a:moveTo>
                  <a:lnTo>
                    <a:pt x="1822" y="558564"/>
                  </a:lnTo>
                  <a:lnTo>
                    <a:pt x="7202" y="512208"/>
                  </a:lnTo>
                  <a:lnTo>
                    <a:pt x="16002" y="466983"/>
                  </a:lnTo>
                  <a:lnTo>
                    <a:pt x="28090" y="423025"/>
                  </a:lnTo>
                  <a:lnTo>
                    <a:pt x="43329" y="380468"/>
                  </a:lnTo>
                  <a:lnTo>
                    <a:pt x="61586" y="339447"/>
                  </a:lnTo>
                  <a:lnTo>
                    <a:pt x="82725" y="300096"/>
                  </a:lnTo>
                  <a:lnTo>
                    <a:pt x="106613" y="262550"/>
                  </a:lnTo>
                  <a:lnTo>
                    <a:pt x="133113" y="226944"/>
                  </a:lnTo>
                  <a:lnTo>
                    <a:pt x="162092" y="193412"/>
                  </a:lnTo>
                  <a:lnTo>
                    <a:pt x="193415" y="162089"/>
                  </a:lnTo>
                  <a:lnTo>
                    <a:pt x="226948" y="133111"/>
                  </a:lnTo>
                  <a:lnTo>
                    <a:pt x="262554" y="106610"/>
                  </a:lnTo>
                  <a:lnTo>
                    <a:pt x="300100" y="82724"/>
                  </a:lnTo>
                  <a:lnTo>
                    <a:pt x="339452" y="61585"/>
                  </a:lnTo>
                  <a:lnTo>
                    <a:pt x="380474" y="43328"/>
                  </a:lnTo>
                  <a:lnTo>
                    <a:pt x="423031" y="28089"/>
                  </a:lnTo>
                  <a:lnTo>
                    <a:pt x="466989" y="16002"/>
                  </a:lnTo>
                  <a:lnTo>
                    <a:pt x="512214" y="7201"/>
                  </a:lnTo>
                  <a:lnTo>
                    <a:pt x="558570" y="1822"/>
                  </a:lnTo>
                  <a:lnTo>
                    <a:pt x="605923" y="0"/>
                  </a:lnTo>
                  <a:lnTo>
                    <a:pt x="6594836" y="0"/>
                  </a:lnTo>
                  <a:lnTo>
                    <a:pt x="6642189" y="1822"/>
                  </a:lnTo>
                  <a:lnTo>
                    <a:pt x="6688545" y="7201"/>
                  </a:lnTo>
                  <a:lnTo>
                    <a:pt x="6733770" y="16002"/>
                  </a:lnTo>
                  <a:lnTo>
                    <a:pt x="6777728" y="28089"/>
                  </a:lnTo>
                  <a:lnTo>
                    <a:pt x="6820285" y="43328"/>
                  </a:lnTo>
                  <a:lnTo>
                    <a:pt x="6861306" y="61585"/>
                  </a:lnTo>
                  <a:lnTo>
                    <a:pt x="6900657" y="82724"/>
                  </a:lnTo>
                  <a:lnTo>
                    <a:pt x="6938203" y="106610"/>
                  </a:lnTo>
                  <a:lnTo>
                    <a:pt x="6973809" y="133111"/>
                  </a:lnTo>
                  <a:lnTo>
                    <a:pt x="7007341" y="162089"/>
                  </a:lnTo>
                  <a:lnTo>
                    <a:pt x="7038664" y="193412"/>
                  </a:lnTo>
                  <a:lnTo>
                    <a:pt x="7067642" y="226944"/>
                  </a:lnTo>
                  <a:lnTo>
                    <a:pt x="7094142" y="262550"/>
                  </a:lnTo>
                  <a:lnTo>
                    <a:pt x="7118029" y="300096"/>
                  </a:lnTo>
                  <a:lnTo>
                    <a:pt x="7139168" y="339447"/>
                  </a:lnTo>
                  <a:lnTo>
                    <a:pt x="7157425" y="380468"/>
                  </a:lnTo>
                  <a:lnTo>
                    <a:pt x="7172664" y="423025"/>
                  </a:lnTo>
                  <a:lnTo>
                    <a:pt x="7184751" y="466983"/>
                  </a:lnTo>
                  <a:lnTo>
                    <a:pt x="7193551" y="512208"/>
                  </a:lnTo>
                  <a:lnTo>
                    <a:pt x="7198931" y="558564"/>
                  </a:lnTo>
                  <a:lnTo>
                    <a:pt x="7200753" y="605916"/>
                  </a:lnTo>
                  <a:lnTo>
                    <a:pt x="7200753" y="3029534"/>
                  </a:lnTo>
                  <a:lnTo>
                    <a:pt x="7198931" y="3076887"/>
                  </a:lnTo>
                  <a:lnTo>
                    <a:pt x="7193551" y="3123243"/>
                  </a:lnTo>
                  <a:lnTo>
                    <a:pt x="7184751" y="3168468"/>
                  </a:lnTo>
                  <a:lnTo>
                    <a:pt x="7172664" y="3212426"/>
                  </a:lnTo>
                  <a:lnTo>
                    <a:pt x="7157425" y="3254984"/>
                  </a:lnTo>
                  <a:lnTo>
                    <a:pt x="7139168" y="3296006"/>
                  </a:lnTo>
                  <a:lnTo>
                    <a:pt x="7118029" y="3335358"/>
                  </a:lnTo>
                  <a:lnTo>
                    <a:pt x="7094142" y="3372904"/>
                  </a:lnTo>
                  <a:lnTo>
                    <a:pt x="7067642" y="3408512"/>
                  </a:lnTo>
                  <a:lnTo>
                    <a:pt x="7038664" y="3442044"/>
                  </a:lnTo>
                  <a:lnTo>
                    <a:pt x="7007341" y="3473368"/>
                  </a:lnTo>
                  <a:lnTo>
                    <a:pt x="6973809" y="3502347"/>
                  </a:lnTo>
                  <a:lnTo>
                    <a:pt x="6938203" y="3528848"/>
                  </a:lnTo>
                  <a:lnTo>
                    <a:pt x="6900657" y="3552736"/>
                  </a:lnTo>
                  <a:lnTo>
                    <a:pt x="6861306" y="3573876"/>
                  </a:lnTo>
                  <a:lnTo>
                    <a:pt x="6820285" y="3592133"/>
                  </a:lnTo>
                  <a:lnTo>
                    <a:pt x="6777728" y="3607373"/>
                  </a:lnTo>
                  <a:lnTo>
                    <a:pt x="6733770" y="3619460"/>
                  </a:lnTo>
                  <a:lnTo>
                    <a:pt x="6688545" y="3628261"/>
                  </a:lnTo>
                  <a:lnTo>
                    <a:pt x="6642189" y="3633640"/>
                  </a:lnTo>
                  <a:lnTo>
                    <a:pt x="6594836" y="3635463"/>
                  </a:lnTo>
                  <a:lnTo>
                    <a:pt x="605923" y="3635463"/>
                  </a:lnTo>
                  <a:lnTo>
                    <a:pt x="558570" y="3633640"/>
                  </a:lnTo>
                  <a:lnTo>
                    <a:pt x="512214" y="3628261"/>
                  </a:lnTo>
                  <a:lnTo>
                    <a:pt x="466989" y="3619460"/>
                  </a:lnTo>
                  <a:lnTo>
                    <a:pt x="423031" y="3607373"/>
                  </a:lnTo>
                  <a:lnTo>
                    <a:pt x="380474" y="3592133"/>
                  </a:lnTo>
                  <a:lnTo>
                    <a:pt x="339452" y="3573876"/>
                  </a:lnTo>
                  <a:lnTo>
                    <a:pt x="300100" y="3552736"/>
                  </a:lnTo>
                  <a:lnTo>
                    <a:pt x="262554" y="3528848"/>
                  </a:lnTo>
                  <a:lnTo>
                    <a:pt x="226948" y="3502347"/>
                  </a:lnTo>
                  <a:lnTo>
                    <a:pt x="193415" y="3473368"/>
                  </a:lnTo>
                  <a:lnTo>
                    <a:pt x="162092" y="3442044"/>
                  </a:lnTo>
                  <a:lnTo>
                    <a:pt x="133113" y="3408512"/>
                  </a:lnTo>
                  <a:lnTo>
                    <a:pt x="106613" y="3372904"/>
                  </a:lnTo>
                  <a:lnTo>
                    <a:pt x="82725" y="3335358"/>
                  </a:lnTo>
                  <a:lnTo>
                    <a:pt x="61586" y="3296006"/>
                  </a:lnTo>
                  <a:lnTo>
                    <a:pt x="43329" y="3254984"/>
                  </a:lnTo>
                  <a:lnTo>
                    <a:pt x="28090" y="3212426"/>
                  </a:lnTo>
                  <a:lnTo>
                    <a:pt x="16002" y="3168468"/>
                  </a:lnTo>
                  <a:lnTo>
                    <a:pt x="7202" y="3123243"/>
                  </a:lnTo>
                  <a:lnTo>
                    <a:pt x="1822" y="3076887"/>
                  </a:lnTo>
                  <a:lnTo>
                    <a:pt x="0" y="3029534"/>
                  </a:lnTo>
                  <a:lnTo>
                    <a:pt x="0" y="60591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8991" y="3852672"/>
              <a:ext cx="4255007" cy="17876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90132" y="4302252"/>
              <a:ext cx="1792223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1408" y="4668011"/>
              <a:ext cx="2636519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09461" y="4378832"/>
            <a:ext cx="2257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91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ОЗНАКИ  </a:t>
            </a:r>
            <a:r>
              <a:rPr sz="2400" b="1" spc="-5" dirty="0">
                <a:latin typeface="Times New Roman"/>
                <a:cs typeface="Times New Roman"/>
              </a:rPr>
              <a:t>СПИ</a:t>
            </a:r>
            <a:r>
              <a:rPr sz="2400" b="1" spc="-45" dirty="0">
                <a:latin typeface="Times New Roman"/>
                <a:cs typeface="Times New Roman"/>
              </a:rPr>
              <a:t>С</a:t>
            </a:r>
            <a:r>
              <a:rPr sz="2400" b="1" dirty="0">
                <a:latin typeface="Times New Roman"/>
                <a:cs typeface="Times New Roman"/>
              </a:rPr>
              <a:t>У</a:t>
            </a:r>
            <a:r>
              <a:rPr sz="2400" b="1" spc="-165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4751" y="3243300"/>
            <a:ext cx="4392930" cy="2862580"/>
          </a:xfrm>
          <a:custGeom>
            <a:avLst/>
            <a:gdLst/>
            <a:ahLst/>
            <a:cxnLst/>
            <a:rect l="l" t="t" r="r" b="b"/>
            <a:pathLst>
              <a:path w="4392930" h="2862579">
                <a:moveTo>
                  <a:pt x="4392549" y="0"/>
                </a:moveTo>
                <a:lnTo>
                  <a:pt x="0" y="0"/>
                </a:lnTo>
                <a:lnTo>
                  <a:pt x="0" y="2862326"/>
                </a:lnTo>
                <a:lnTo>
                  <a:pt x="4392549" y="2862326"/>
                </a:lnTo>
                <a:lnTo>
                  <a:pt x="4392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6356" y="3267836"/>
            <a:ext cx="42240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87020" algn="l"/>
                <a:tab pos="1431925" algn="l"/>
                <a:tab pos="2895600" algn="l"/>
                <a:tab pos="3229610" algn="l"/>
              </a:tabLst>
            </a:pP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-10" dirty="0">
                <a:latin typeface="Times New Roman"/>
                <a:cs typeface="Times New Roman"/>
              </a:rPr>
              <a:t>'</a:t>
            </a:r>
            <a:r>
              <a:rPr sz="2000" spc="-5" dirty="0">
                <a:latin typeface="Times New Roman"/>
                <a:cs typeface="Times New Roman"/>
              </a:rPr>
              <a:t>є</a:t>
            </a:r>
            <a:r>
              <a:rPr sz="2000" spc="-25" dirty="0">
                <a:latin typeface="Times New Roman"/>
                <a:cs typeface="Times New Roman"/>
              </a:rPr>
              <a:t>кт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	сп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я	є	</a:t>
            </a:r>
            <a:r>
              <a:rPr sz="2000" spc="5" dirty="0">
                <a:latin typeface="Times New Roman"/>
                <a:cs typeface="Times New Roman"/>
              </a:rPr>
              <a:t>п</a:t>
            </a:r>
            <a:r>
              <a:rPr sz="2000" spc="-5" dirty="0">
                <a:latin typeface="Times New Roman"/>
                <a:cs typeface="Times New Roman"/>
              </a:rPr>
              <a:t>ис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ві  </a:t>
            </a:r>
            <a:r>
              <a:rPr sz="2000" dirty="0">
                <a:latin typeface="Times New Roman"/>
                <a:cs typeface="Times New Roman"/>
              </a:rPr>
              <a:t>роботи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356" y="3877436"/>
            <a:ext cx="42252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7620" indent="-350520" algn="r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0520" algn="l"/>
                <a:tab pos="1801495" algn="l"/>
                <a:tab pos="2956560" algn="l"/>
                <a:tab pos="4089400" algn="l"/>
              </a:tabLst>
            </a:pP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spc="-15" dirty="0">
                <a:latin typeface="Times New Roman"/>
                <a:cs typeface="Times New Roman"/>
              </a:rPr>
              <a:t>'</a:t>
            </a:r>
            <a:r>
              <a:rPr sz="2000" spc="-5" dirty="0">
                <a:latin typeface="Times New Roman"/>
                <a:cs typeface="Times New Roman"/>
              </a:rPr>
              <a:t>є</a:t>
            </a:r>
            <a:r>
              <a:rPr sz="2000" spc="-2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с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орона	</a:t>
            </a:r>
            <a:r>
              <a:rPr sz="2000" spc="-20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ля</a:t>
            </a:r>
            <a:r>
              <a:rPr sz="2000" spc="-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ає	в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368425" algn="l"/>
                <a:tab pos="2249170" algn="l"/>
                <a:tab pos="361378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ми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х	д</a:t>
            </a:r>
            <a:r>
              <a:rPr sz="2000" spc="-10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ях	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15" dirty="0">
                <a:latin typeface="Times New Roman"/>
                <a:cs typeface="Times New Roman"/>
              </a:rPr>
              <a:t>'</a:t>
            </a:r>
            <a:r>
              <a:rPr sz="2000" spc="-5" dirty="0">
                <a:latin typeface="Times New Roman"/>
                <a:cs typeface="Times New Roman"/>
              </a:rPr>
              <a:t>є</a:t>
            </a:r>
            <a:r>
              <a:rPr sz="2000" spc="-25" dirty="0">
                <a:latin typeface="Times New Roman"/>
                <a:cs typeface="Times New Roman"/>
              </a:rPr>
              <a:t>к</a:t>
            </a:r>
            <a:r>
              <a:rPr sz="2000" spc="3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,	які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6356" y="4487417"/>
            <a:ext cx="422465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71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направлені </a:t>
            </a:r>
            <a:r>
              <a:rPr sz="2000" spc="-5" dirty="0">
                <a:latin typeface="Times New Roman"/>
                <a:cs typeface="Times New Roman"/>
              </a:rPr>
              <a:t>на залучення зовнішніх  джерел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інформації</a:t>
            </a:r>
            <a:endParaRPr sz="2000">
              <a:latin typeface="Times New Roman"/>
              <a:cs typeface="Times New Roman"/>
            </a:endParaRPr>
          </a:p>
          <a:p>
            <a:pPr marL="286385" marR="5080" indent="-287020" algn="just">
              <a:lnSpc>
                <a:spcPct val="100000"/>
              </a:lnSpc>
              <a:buFont typeface="Wingdings"/>
              <a:buChar char=""/>
              <a:tabLst>
                <a:tab pos="287020" algn="l"/>
                <a:tab pos="2929255" algn="l"/>
              </a:tabLst>
            </a:pPr>
            <a:r>
              <a:rPr sz="2000" spc="-5" dirty="0">
                <a:latin typeface="Times New Roman"/>
                <a:cs typeface="Times New Roman"/>
              </a:rPr>
              <a:t>місцем </a:t>
            </a:r>
            <a:r>
              <a:rPr sz="2000" spc="-20" dirty="0">
                <a:latin typeface="Times New Roman"/>
                <a:cs typeface="Times New Roman"/>
              </a:rPr>
              <a:t>скоєння </a:t>
            </a:r>
            <a:r>
              <a:rPr sz="2000" spc="-5" dirty="0">
                <a:latin typeface="Times New Roman"/>
                <a:cs typeface="Times New Roman"/>
              </a:rPr>
              <a:t>списування </a:t>
            </a:r>
            <a:r>
              <a:rPr sz="2000" dirty="0">
                <a:latin typeface="Times New Roman"/>
                <a:cs typeface="Times New Roman"/>
              </a:rPr>
              <a:t>є </a:t>
            </a:r>
            <a:r>
              <a:rPr sz="2000" spc="-5" dirty="0">
                <a:latin typeface="Times New Roman"/>
                <a:cs typeface="Times New Roman"/>
              </a:rPr>
              <a:t>місце  пр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spc="-70" dirty="0">
                <a:latin typeface="Times New Roman"/>
                <a:cs typeface="Times New Roman"/>
              </a:rPr>
              <a:t>хо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я	оці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ю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5" dirty="0">
                <a:latin typeface="Times New Roman"/>
                <a:cs typeface="Times New Roman"/>
              </a:rPr>
              <a:t>ня  </a:t>
            </a:r>
            <a:r>
              <a:rPr sz="2000" spc="-20" dirty="0">
                <a:latin typeface="Times New Roman"/>
                <a:cs typeface="Times New Roman"/>
              </a:rPr>
              <a:t>результатів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навчання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35051"/>
            <a:ext cx="9044940" cy="2299970"/>
            <a:chOff x="99060" y="35051"/>
            <a:chExt cx="9044940" cy="2299970"/>
          </a:xfrm>
        </p:grpSpPr>
        <p:sp>
          <p:nvSpPr>
            <p:cNvPr id="3" name="object 3"/>
            <p:cNvSpPr/>
            <p:nvPr/>
          </p:nvSpPr>
          <p:spPr>
            <a:xfrm>
              <a:off x="3142487" y="97536"/>
              <a:ext cx="6001511" cy="2237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35051"/>
              <a:ext cx="354482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7007" y="486156"/>
              <a:ext cx="1687067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468" y="851915"/>
              <a:ext cx="2636520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4267" y="561847"/>
            <a:ext cx="22561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0540">
              <a:lnSpc>
                <a:spcPct val="100000"/>
              </a:lnSpc>
              <a:spcBef>
                <a:spcPts val="100"/>
              </a:spcBef>
            </a:pPr>
            <a:r>
              <a:rPr sz="2400" i="0" spc="-10" dirty="0">
                <a:latin typeface="Times New Roman"/>
                <a:cs typeface="Times New Roman"/>
              </a:rPr>
              <a:t>ФОРМИ  </a:t>
            </a:r>
            <a:r>
              <a:rPr sz="2400" i="0" spc="-5" dirty="0">
                <a:latin typeface="Times New Roman"/>
                <a:cs typeface="Times New Roman"/>
              </a:rPr>
              <a:t>СПИ</a:t>
            </a:r>
            <a:r>
              <a:rPr sz="2400" i="0" spc="-40" dirty="0">
                <a:latin typeface="Times New Roman"/>
                <a:cs typeface="Times New Roman"/>
              </a:rPr>
              <a:t>С</a:t>
            </a:r>
            <a:r>
              <a:rPr sz="2400" i="0" dirty="0">
                <a:latin typeface="Times New Roman"/>
                <a:cs typeface="Times New Roman"/>
              </a:rPr>
              <a:t>У</a:t>
            </a:r>
            <a:r>
              <a:rPr sz="2400" i="0" spc="-160" dirty="0">
                <a:latin typeface="Times New Roman"/>
                <a:cs typeface="Times New Roman"/>
              </a:rPr>
              <a:t>В</a:t>
            </a:r>
            <a:r>
              <a:rPr sz="2400" i="0" spc="-5" dirty="0">
                <a:latin typeface="Times New Roman"/>
                <a:cs typeface="Times New Roman"/>
              </a:rPr>
              <a:t>АННЯ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01011"/>
            <a:ext cx="9144000" cy="2124710"/>
            <a:chOff x="0" y="2001011"/>
            <a:chExt cx="9144000" cy="2124710"/>
          </a:xfrm>
        </p:grpSpPr>
        <p:sp>
          <p:nvSpPr>
            <p:cNvPr id="9" name="object 9"/>
            <p:cNvSpPr/>
            <p:nvPr/>
          </p:nvSpPr>
          <p:spPr>
            <a:xfrm>
              <a:off x="0" y="2001011"/>
              <a:ext cx="8781288" cy="1429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779" y="3139439"/>
              <a:ext cx="8237219" cy="9860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1267" y="3281070"/>
            <a:ext cx="7416800" cy="339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НАПИСАННЯ </a:t>
            </a:r>
            <a:r>
              <a:rPr sz="16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ЧУЖИХ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ВАРІАНТІВ </a:t>
            </a:r>
            <a:r>
              <a:rPr sz="1600" spc="-10" dirty="0">
                <a:latin typeface="Times New Roman"/>
                <a:cs typeface="Times New Roman"/>
              </a:rPr>
              <a:t>завдань </a:t>
            </a:r>
            <a:r>
              <a:rPr sz="1600" spc="-5" dirty="0">
                <a:latin typeface="Times New Roman"/>
                <a:cs typeface="Times New Roman"/>
              </a:rPr>
              <a:t>на </a:t>
            </a:r>
            <a:r>
              <a:rPr sz="1600" spc="-15" dirty="0">
                <a:latin typeface="Times New Roman"/>
                <a:cs typeface="Times New Roman"/>
              </a:rPr>
              <a:t>контрольних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заходах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834384"/>
            <a:ext cx="8754110" cy="1243965"/>
            <a:chOff x="0" y="3834384"/>
            <a:chExt cx="8754110" cy="1243965"/>
          </a:xfrm>
        </p:grpSpPr>
        <p:sp>
          <p:nvSpPr>
            <p:cNvPr id="13" name="object 13"/>
            <p:cNvSpPr/>
            <p:nvPr/>
          </p:nvSpPr>
          <p:spPr>
            <a:xfrm>
              <a:off x="0" y="3834384"/>
              <a:ext cx="8753856" cy="12435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46" y="4001960"/>
              <a:ext cx="7872730" cy="584835"/>
            </a:xfrm>
            <a:custGeom>
              <a:avLst/>
              <a:gdLst/>
              <a:ahLst/>
              <a:cxnLst/>
              <a:rect l="l" t="t" r="r" b="b"/>
              <a:pathLst>
                <a:path w="7872730" h="584835">
                  <a:moveTo>
                    <a:pt x="7872476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7872476" y="584771"/>
                  </a:lnTo>
                  <a:lnTo>
                    <a:pt x="787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5679" y="4029836"/>
            <a:ext cx="7719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u="heavy" spc="-10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b="1" i="1" spc="685" dirty="0">
                <a:latin typeface="Times New Roman"/>
                <a:cs typeface="Times New Roman"/>
              </a:rPr>
              <a:t> </a:t>
            </a:r>
            <a:r>
              <a:rPr sz="16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ИКОРИСТАННЯ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СИСТЕМИ </a:t>
            </a:r>
            <a:r>
              <a:rPr sz="16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ПРИХОВАНИХ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СИГНАЛІВ </a:t>
            </a:r>
            <a:r>
              <a:rPr sz="1600" spc="-15" dirty="0">
                <a:latin typeface="Times New Roman"/>
                <a:cs typeface="Times New Roman"/>
              </a:rPr>
              <a:t>(звукових, </a:t>
            </a:r>
            <a:r>
              <a:rPr sz="1600" spc="-5" dirty="0">
                <a:latin typeface="Times New Roman"/>
                <a:cs typeface="Times New Roman"/>
              </a:rPr>
              <a:t>жестових </a:t>
            </a:r>
            <a:r>
              <a:rPr sz="1600" spc="25" dirty="0">
                <a:latin typeface="Times New Roman"/>
                <a:cs typeface="Times New Roman"/>
              </a:rPr>
              <a:t>та  </a:t>
            </a:r>
            <a:r>
              <a:rPr sz="1600" spc="-5" dirty="0">
                <a:latin typeface="Times New Roman"/>
                <a:cs typeface="Times New Roman"/>
              </a:rPr>
              <a:t>ін.) </a:t>
            </a:r>
            <a:r>
              <a:rPr sz="1600" spc="-10" dirty="0">
                <a:latin typeface="Times New Roman"/>
                <a:cs typeface="Times New Roman"/>
              </a:rPr>
              <a:t>під </a:t>
            </a:r>
            <a:r>
              <a:rPr sz="1600" spc="-5" dirty="0">
                <a:latin typeface="Times New Roman"/>
                <a:cs typeface="Times New Roman"/>
              </a:rPr>
              <a:t>час </a:t>
            </a:r>
            <a:r>
              <a:rPr sz="1600" spc="-15" dirty="0">
                <a:latin typeface="Times New Roman"/>
                <a:cs typeface="Times New Roman"/>
              </a:rPr>
              <a:t>виконання </a:t>
            </a:r>
            <a:r>
              <a:rPr sz="1600" spc="-10" dirty="0">
                <a:latin typeface="Times New Roman"/>
                <a:cs typeface="Times New Roman"/>
              </a:rPr>
              <a:t>групових </a:t>
            </a:r>
            <a:r>
              <a:rPr sz="1600" spc="-15" dirty="0">
                <a:latin typeface="Times New Roman"/>
                <a:cs typeface="Times New Roman"/>
              </a:rPr>
              <a:t>контрольних </a:t>
            </a:r>
            <a:r>
              <a:rPr sz="1600" spc="-20" dirty="0">
                <a:latin typeface="Times New Roman"/>
                <a:cs typeface="Times New Roman"/>
              </a:rPr>
              <a:t>заходів </a:t>
            </a:r>
            <a:r>
              <a:rPr sz="1600" spc="-5" dirty="0">
                <a:latin typeface="Times New Roman"/>
                <a:cs typeface="Times New Roman"/>
              </a:rPr>
              <a:t>з </a:t>
            </a:r>
            <a:r>
              <a:rPr sz="1600" spc="-20" dirty="0">
                <a:latin typeface="Times New Roman"/>
                <a:cs typeface="Times New Roman"/>
              </a:rPr>
              <a:t>однаковими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варіантами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18408" y="517398"/>
            <a:ext cx="4926330" cy="1077595"/>
          </a:xfrm>
          <a:custGeom>
            <a:avLst/>
            <a:gdLst/>
            <a:ahLst/>
            <a:cxnLst/>
            <a:rect l="l" t="t" r="r" b="b"/>
            <a:pathLst>
              <a:path w="4926330" h="1077595">
                <a:moveTo>
                  <a:pt x="4926203" y="0"/>
                </a:moveTo>
                <a:lnTo>
                  <a:pt x="0" y="0"/>
                </a:lnTo>
                <a:lnTo>
                  <a:pt x="0" y="1077214"/>
                </a:lnTo>
                <a:lnTo>
                  <a:pt x="4926203" y="1077214"/>
                </a:lnTo>
                <a:lnTo>
                  <a:pt x="4926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10355" y="788288"/>
            <a:ext cx="4081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123315" algn="l"/>
                <a:tab pos="1575435" algn="l"/>
                <a:tab pos="2040255" algn="l"/>
                <a:tab pos="3131820" algn="l"/>
              </a:tabLst>
            </a:pPr>
            <a:r>
              <a:rPr sz="1600" spc="-5" dirty="0">
                <a:latin typeface="Times New Roman"/>
                <a:cs typeface="Times New Roman"/>
              </a:rPr>
              <a:t>інформації	</a:t>
            </a:r>
            <a:r>
              <a:rPr sz="1600" spc="-10" dirty="0">
                <a:latin typeface="Times New Roman"/>
                <a:cs typeface="Times New Roman"/>
              </a:rPr>
              <a:t>під	</a:t>
            </a:r>
            <a:r>
              <a:rPr sz="1600" spc="-5" dirty="0">
                <a:latin typeface="Times New Roman"/>
                <a:cs typeface="Times New Roman"/>
              </a:rPr>
              <a:t>час	</a:t>
            </a:r>
            <a:r>
              <a:rPr sz="1600" spc="-15" dirty="0">
                <a:latin typeface="Times New Roman"/>
                <a:cs typeface="Times New Roman"/>
              </a:rPr>
              <a:t>виконання	</a:t>
            </a:r>
            <a:r>
              <a:rPr sz="1600" spc="-10" dirty="0">
                <a:latin typeface="Times New Roman"/>
                <a:cs typeface="Times New Roman"/>
              </a:rPr>
              <a:t>письмових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10355" y="544448"/>
            <a:ext cx="4755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  <a:tabLst>
                <a:tab pos="1405255" algn="l"/>
                <a:tab pos="2552700" algn="l"/>
                <a:tab pos="2794000" algn="l"/>
                <a:tab pos="4086225" algn="l"/>
              </a:tabLst>
            </a:pPr>
            <a:r>
              <a:rPr sz="1600" i="1" spc="-10" dirty="0">
                <a:latin typeface="Times New Roman"/>
                <a:cs typeface="Times New Roman"/>
              </a:rPr>
              <a:t>в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-70" dirty="0">
                <a:latin typeface="Times New Roman"/>
                <a:cs typeface="Times New Roman"/>
              </a:rPr>
              <a:t>к</a:t>
            </a:r>
            <a:r>
              <a:rPr sz="1600" i="1" spc="-5" dirty="0">
                <a:latin typeface="Times New Roman"/>
                <a:cs typeface="Times New Roman"/>
              </a:rPr>
              <a:t>орис</a:t>
            </a:r>
            <a:r>
              <a:rPr sz="1600" i="1" spc="15" dirty="0">
                <a:latin typeface="Times New Roman"/>
                <a:cs typeface="Times New Roman"/>
              </a:rPr>
              <a:t>т</a:t>
            </a:r>
            <a:r>
              <a:rPr sz="1600" i="1" spc="-5" dirty="0">
                <a:latin typeface="Times New Roman"/>
                <a:cs typeface="Times New Roman"/>
              </a:rPr>
              <a:t>а</a:t>
            </a:r>
            <a:r>
              <a:rPr sz="1600" i="1" spc="-10" dirty="0">
                <a:latin typeface="Times New Roman"/>
                <a:cs typeface="Times New Roman"/>
              </a:rPr>
              <a:t>нн</a:t>
            </a:r>
            <a:r>
              <a:rPr sz="1600" i="1" spc="-5" dirty="0">
                <a:latin typeface="Times New Roman"/>
                <a:cs typeface="Times New Roman"/>
              </a:rPr>
              <a:t>я</a:t>
            </a:r>
            <a:r>
              <a:rPr sz="1600" i="1" dirty="0">
                <a:latin typeface="Times New Roman"/>
                <a:cs typeface="Times New Roman"/>
              </a:rPr>
              <a:t>	д</a:t>
            </a:r>
            <a:r>
              <a:rPr sz="1600" i="1" spc="-25" dirty="0">
                <a:latin typeface="Times New Roman"/>
                <a:cs typeface="Times New Roman"/>
              </a:rPr>
              <a:t>р</a:t>
            </a:r>
            <a:r>
              <a:rPr sz="1600" i="1" spc="-5" dirty="0">
                <a:latin typeface="Times New Roman"/>
                <a:cs typeface="Times New Roman"/>
              </a:rPr>
              <a:t>у</a:t>
            </a:r>
            <a:r>
              <a:rPr sz="1600" i="1" spc="-70" dirty="0">
                <a:latin typeface="Times New Roman"/>
                <a:cs typeface="Times New Roman"/>
              </a:rPr>
              <a:t>к</a:t>
            </a:r>
            <a:r>
              <a:rPr sz="1600" i="1" spc="-5" dirty="0">
                <a:latin typeface="Times New Roman"/>
                <a:cs typeface="Times New Roman"/>
              </a:rPr>
              <a:t>о</a:t>
            </a:r>
            <a:r>
              <a:rPr sz="1600" i="1" spc="-15" dirty="0">
                <a:latin typeface="Times New Roman"/>
                <a:cs typeface="Times New Roman"/>
              </a:rPr>
              <a:t>в</a:t>
            </a:r>
            <a:r>
              <a:rPr sz="1600" i="1" spc="-5" dirty="0">
                <a:latin typeface="Times New Roman"/>
                <a:cs typeface="Times New Roman"/>
              </a:rPr>
              <a:t>а</a:t>
            </a:r>
            <a:r>
              <a:rPr sz="1600" i="1" spc="-10" dirty="0">
                <a:latin typeface="Times New Roman"/>
                <a:cs typeface="Times New Roman"/>
              </a:rPr>
              <a:t>н</a:t>
            </a:r>
            <a:r>
              <a:rPr sz="1600" i="1" spc="-5" dirty="0">
                <a:latin typeface="Times New Roman"/>
                <a:cs typeface="Times New Roman"/>
              </a:rPr>
              <a:t>их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-5" dirty="0">
                <a:latin typeface="Times New Roman"/>
                <a:cs typeface="Times New Roman"/>
              </a:rPr>
              <a:t>і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-30" dirty="0">
                <a:latin typeface="Times New Roman"/>
                <a:cs typeface="Times New Roman"/>
              </a:rPr>
              <a:t>е</a:t>
            </a:r>
            <a:r>
              <a:rPr sz="1600" i="1" spc="30" dirty="0">
                <a:latin typeface="Times New Roman"/>
                <a:cs typeface="Times New Roman"/>
              </a:rPr>
              <a:t>л</a:t>
            </a:r>
            <a:r>
              <a:rPr sz="1600" i="1" dirty="0">
                <a:latin typeface="Times New Roman"/>
                <a:cs typeface="Times New Roman"/>
              </a:rPr>
              <a:t>е</a:t>
            </a:r>
            <a:r>
              <a:rPr sz="1600" i="1" spc="-35" dirty="0">
                <a:latin typeface="Times New Roman"/>
                <a:cs typeface="Times New Roman"/>
              </a:rPr>
              <a:t>к</a:t>
            </a:r>
            <a:r>
              <a:rPr sz="1600" i="1" spc="-10" dirty="0">
                <a:latin typeface="Times New Roman"/>
                <a:cs typeface="Times New Roman"/>
              </a:rPr>
              <a:t>т</a:t>
            </a:r>
            <a:r>
              <a:rPr sz="1600" i="1" spc="-5" dirty="0">
                <a:latin typeface="Times New Roman"/>
                <a:cs typeface="Times New Roman"/>
              </a:rPr>
              <a:t>ро</a:t>
            </a:r>
            <a:r>
              <a:rPr sz="1600" i="1" spc="-10" dirty="0">
                <a:latin typeface="Times New Roman"/>
                <a:cs typeface="Times New Roman"/>
              </a:rPr>
              <a:t>нн</a:t>
            </a:r>
            <a:r>
              <a:rPr sz="1600" i="1" spc="-5" dirty="0">
                <a:latin typeface="Times New Roman"/>
                <a:cs typeface="Times New Roman"/>
              </a:rPr>
              <a:t>их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-5" dirty="0">
                <a:latin typeface="Times New Roman"/>
                <a:cs typeface="Times New Roman"/>
              </a:rPr>
              <a:t>д</a:t>
            </a:r>
            <a:r>
              <a:rPr sz="1600" i="1" spc="-30" dirty="0">
                <a:latin typeface="Times New Roman"/>
                <a:cs typeface="Times New Roman"/>
              </a:rPr>
              <a:t>ж</a:t>
            </a:r>
            <a:r>
              <a:rPr sz="1600" i="1" spc="-5" dirty="0">
                <a:latin typeface="Times New Roman"/>
                <a:cs typeface="Times New Roman"/>
              </a:rPr>
              <a:t>е</a:t>
            </a:r>
            <a:r>
              <a:rPr sz="1600" i="1" spc="10" dirty="0">
                <a:latin typeface="Times New Roman"/>
                <a:cs typeface="Times New Roman"/>
              </a:rPr>
              <a:t>р</a:t>
            </a:r>
            <a:r>
              <a:rPr sz="1600" i="1" spc="-45" dirty="0">
                <a:latin typeface="Times New Roman"/>
                <a:cs typeface="Times New Roman"/>
              </a:rPr>
              <a:t>е</a:t>
            </a:r>
            <a:r>
              <a:rPr sz="1600" i="1" spc="-5" dirty="0">
                <a:latin typeface="Times New Roman"/>
                <a:cs typeface="Times New Roman"/>
              </a:rPr>
              <a:t>л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робі</a:t>
            </a:r>
            <a:r>
              <a:rPr sz="1600" spc="-1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10355" y="1032129"/>
            <a:ext cx="4754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зокрема, екзаменаційних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spc="-10" dirty="0">
                <a:latin typeface="Times New Roman"/>
                <a:cs typeface="Times New Roman"/>
              </a:rPr>
              <a:t>контрольних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робіт, </a:t>
            </a:r>
            <a:r>
              <a:rPr sz="1600" dirty="0">
                <a:latin typeface="Times New Roman"/>
                <a:cs typeface="Times New Roman"/>
              </a:rPr>
              <a:t>без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дозволу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викладача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621" y="2239873"/>
            <a:ext cx="7625715" cy="646430"/>
          </a:xfrm>
          <a:custGeom>
            <a:avLst/>
            <a:gdLst/>
            <a:ahLst/>
            <a:cxnLst/>
            <a:rect l="l" t="t" r="r" b="b"/>
            <a:pathLst>
              <a:path w="7625715" h="646430">
                <a:moveTo>
                  <a:pt x="7625207" y="0"/>
                </a:moveTo>
                <a:lnTo>
                  <a:pt x="0" y="0"/>
                </a:lnTo>
                <a:lnTo>
                  <a:pt x="0" y="646328"/>
                </a:lnTo>
                <a:lnTo>
                  <a:pt x="7625207" y="646328"/>
                </a:lnTo>
                <a:lnTo>
                  <a:pt x="7625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3365" y="2265679"/>
            <a:ext cx="7468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ЗДАВАННЯ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АБО </a:t>
            </a:r>
            <a:r>
              <a:rPr sz="18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РЕПРЕЗЕНТАЦІЯ </a:t>
            </a:r>
            <a:r>
              <a:rPr sz="1800" spc="-5" dirty="0">
                <a:latin typeface="Times New Roman"/>
                <a:cs typeface="Times New Roman"/>
              </a:rPr>
              <a:t>різними </a:t>
            </a:r>
            <a:r>
              <a:rPr sz="1800" spc="5" dirty="0">
                <a:latin typeface="Times New Roman"/>
                <a:cs typeface="Times New Roman"/>
              </a:rPr>
              <a:t>особами </a:t>
            </a:r>
            <a:r>
              <a:rPr sz="1800" spc="-5" dirty="0">
                <a:latin typeface="Times New Roman"/>
                <a:cs typeface="Times New Roman"/>
              </a:rPr>
              <a:t>робіт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20" dirty="0">
                <a:latin typeface="Times New Roman"/>
                <a:cs typeface="Times New Roman"/>
              </a:rPr>
              <a:t>однаковим  </a:t>
            </a:r>
            <a:r>
              <a:rPr sz="1800" spc="-15" dirty="0">
                <a:latin typeface="Times New Roman"/>
                <a:cs typeface="Times New Roman"/>
              </a:rPr>
              <a:t>змістом </a:t>
            </a:r>
            <a:r>
              <a:rPr sz="1800" dirty="0">
                <a:latin typeface="Times New Roman"/>
                <a:cs typeface="Times New Roman"/>
              </a:rPr>
              <a:t>як </a:t>
            </a:r>
            <a:r>
              <a:rPr sz="1800" spc="-20" dirty="0">
                <a:latin typeface="Times New Roman"/>
                <a:cs typeface="Times New Roman"/>
              </a:rPr>
              <a:t>результату </a:t>
            </a:r>
            <a:r>
              <a:rPr sz="1800" spc="-5" dirty="0">
                <a:latin typeface="Times New Roman"/>
                <a:cs typeface="Times New Roman"/>
              </a:rPr>
              <a:t>власної </a:t>
            </a:r>
            <a:r>
              <a:rPr sz="1800" spc="-10" dirty="0">
                <a:latin typeface="Times New Roman"/>
                <a:cs typeface="Times New Roman"/>
              </a:rPr>
              <a:t>навчальної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діяльності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6780" y="4786884"/>
            <a:ext cx="8237219" cy="1141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87627" y="4911407"/>
            <a:ext cx="7416800" cy="584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marR="84455" indent="-635">
              <a:lnSpc>
                <a:spcPct val="100000"/>
              </a:lnSpc>
              <a:spcBef>
                <a:spcPts val="31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ОТРИМАННЯ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НЕСАНКЦІОНОВАНОЇ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ДОПОМОГИ </a:t>
            </a:r>
            <a:r>
              <a:rPr sz="1600" spc="-10" dirty="0">
                <a:latin typeface="Times New Roman"/>
                <a:cs typeface="Times New Roman"/>
              </a:rPr>
              <a:t>при виконанні </a:t>
            </a:r>
            <a:r>
              <a:rPr sz="1600" spc="-5" dirty="0">
                <a:latin typeface="Times New Roman"/>
                <a:cs typeface="Times New Roman"/>
              </a:rPr>
              <a:t>тих завдань,  які </a:t>
            </a:r>
            <a:r>
              <a:rPr sz="1600" spc="-15" dirty="0">
                <a:latin typeface="Times New Roman"/>
                <a:cs typeface="Times New Roman"/>
              </a:rPr>
              <a:t>передбачають </a:t>
            </a:r>
            <a:r>
              <a:rPr sz="1600" dirty="0">
                <a:latin typeface="Times New Roman"/>
                <a:cs typeface="Times New Roman"/>
              </a:rPr>
              <a:t>самостійне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виконання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5632703"/>
            <a:ext cx="8724900" cy="1225550"/>
            <a:chOff x="0" y="5632703"/>
            <a:chExt cx="8724900" cy="1225550"/>
          </a:xfrm>
        </p:grpSpPr>
        <p:sp>
          <p:nvSpPr>
            <p:cNvPr id="25" name="object 25"/>
            <p:cNvSpPr/>
            <p:nvPr/>
          </p:nvSpPr>
          <p:spPr>
            <a:xfrm>
              <a:off x="0" y="5632703"/>
              <a:ext cx="8724900" cy="12252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621" y="5782055"/>
              <a:ext cx="7846059" cy="831215"/>
            </a:xfrm>
            <a:custGeom>
              <a:avLst/>
              <a:gdLst/>
              <a:ahLst/>
              <a:cxnLst/>
              <a:rect l="l" t="t" r="r" b="b"/>
              <a:pathLst>
                <a:path w="7846059" h="831215">
                  <a:moveTo>
                    <a:pt x="7845806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7845806" y="830999"/>
                  </a:lnTo>
                  <a:lnTo>
                    <a:pt x="7845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7360" y="5810199"/>
            <a:ext cx="76885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9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НЕСАМОСТІЙНЕ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ВИКОНАННЯ ЗАВДАНЬ </a:t>
            </a:r>
            <a:r>
              <a:rPr sz="1600" spc="-5" dirty="0">
                <a:latin typeface="Times New Roman"/>
                <a:cs typeface="Times New Roman"/>
              </a:rPr>
              <a:t>у випадках, </a:t>
            </a:r>
            <a:r>
              <a:rPr sz="1600" spc="-30" dirty="0">
                <a:latin typeface="Times New Roman"/>
                <a:cs typeface="Times New Roman"/>
              </a:rPr>
              <a:t>коли </a:t>
            </a:r>
            <a:r>
              <a:rPr sz="1600" spc="-5" dirty="0">
                <a:latin typeface="Times New Roman"/>
                <a:cs typeface="Times New Roman"/>
              </a:rPr>
              <a:t>не дозволяється  отримання допомоги, або незазначення інформації </a:t>
            </a:r>
            <a:r>
              <a:rPr sz="1600" spc="-10" dirty="0">
                <a:latin typeface="Times New Roman"/>
                <a:cs typeface="Times New Roman"/>
              </a:rPr>
              <a:t>про </a:t>
            </a:r>
            <a:r>
              <a:rPr sz="1600" spc="-5" dirty="0">
                <a:latin typeface="Times New Roman"/>
                <a:cs typeface="Times New Roman"/>
              </a:rPr>
              <a:t>отриману </a:t>
            </a:r>
            <a:r>
              <a:rPr sz="1600" spc="-25" dirty="0">
                <a:latin typeface="Times New Roman"/>
                <a:cs typeface="Times New Roman"/>
              </a:rPr>
              <a:t>допомогу,  консультації,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співпрацю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3730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7715" y="1126235"/>
              <a:ext cx="1847088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5742" y="1216913"/>
            <a:ext cx="1404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ОБМАН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9021" y="465327"/>
            <a:ext cx="4530725" cy="1754505"/>
          </a:xfrm>
          <a:custGeom>
            <a:avLst/>
            <a:gdLst/>
            <a:ahLst/>
            <a:cxnLst/>
            <a:rect l="l" t="t" r="r" b="b"/>
            <a:pathLst>
              <a:path w="4530725" h="1754505">
                <a:moveTo>
                  <a:pt x="4530344" y="0"/>
                </a:moveTo>
                <a:lnTo>
                  <a:pt x="0" y="0"/>
                </a:lnTo>
                <a:lnTo>
                  <a:pt x="0" y="1754377"/>
                </a:lnTo>
                <a:lnTo>
                  <a:pt x="4530344" y="1754377"/>
                </a:lnTo>
                <a:lnTo>
                  <a:pt x="453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6897" y="490854"/>
            <a:ext cx="963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Times New Roman"/>
                <a:cs typeface="Times New Roman"/>
              </a:rPr>
              <a:t>завідомо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в</a:t>
            </a:r>
            <a:r>
              <a:rPr sz="1800" i="1" spc="10" dirty="0">
                <a:latin typeface="Times New Roman"/>
                <a:cs typeface="Times New Roman"/>
              </a:rPr>
              <a:t>л</a:t>
            </a:r>
            <a:r>
              <a:rPr sz="1800" i="1" spc="5" dirty="0">
                <a:latin typeface="Times New Roman"/>
                <a:cs typeface="Times New Roman"/>
              </a:rPr>
              <a:t>а</a:t>
            </a:r>
            <a:r>
              <a:rPr sz="1800" i="1" dirty="0">
                <a:latin typeface="Times New Roman"/>
                <a:cs typeface="Times New Roman"/>
              </a:rPr>
              <a:t>сної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0611" y="490854"/>
            <a:ext cx="117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непра</a:t>
            </a:r>
            <a:r>
              <a:rPr sz="1800" i="1" spc="-40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ди</a:t>
            </a:r>
            <a:r>
              <a:rPr sz="1800" i="1" spc="-25" dirty="0">
                <a:latin typeface="Times New Roman"/>
                <a:cs typeface="Times New Roman"/>
              </a:rPr>
              <a:t>в</a:t>
            </a:r>
            <a:r>
              <a:rPr sz="1800" i="1" spc="10" dirty="0">
                <a:latin typeface="Times New Roman"/>
                <a:cs typeface="Times New Roman"/>
              </a:rPr>
              <a:t>о</a:t>
            </a:r>
            <a:r>
              <a:rPr sz="1800" i="1" dirty="0">
                <a:latin typeface="Times New Roman"/>
                <a:cs typeface="Times New Roman"/>
              </a:rPr>
              <a:t>ї</a:t>
            </a:r>
            <a:endParaRPr sz="18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о</a:t>
            </a:r>
            <a:r>
              <a:rPr sz="1800" i="1" dirty="0">
                <a:latin typeface="Times New Roman"/>
                <a:cs typeface="Times New Roman"/>
              </a:rPr>
              <a:t>світ</a:t>
            </a:r>
            <a:r>
              <a:rPr sz="1800" i="1" spc="-10" dirty="0">
                <a:latin typeface="Times New Roman"/>
                <a:cs typeface="Times New Roman"/>
              </a:rPr>
              <a:t>н</a:t>
            </a:r>
            <a:r>
              <a:rPr sz="1800" i="1" spc="-5" dirty="0">
                <a:latin typeface="Times New Roman"/>
                <a:cs typeface="Times New Roman"/>
              </a:rPr>
              <a:t>ь</a:t>
            </a:r>
            <a:r>
              <a:rPr sz="1800" i="1" spc="5" dirty="0">
                <a:latin typeface="Times New Roman"/>
                <a:cs typeface="Times New Roman"/>
              </a:rPr>
              <a:t>о</a:t>
            </a:r>
            <a:r>
              <a:rPr sz="1800" i="1" dirty="0">
                <a:latin typeface="Times New Roman"/>
                <a:cs typeface="Times New Roman"/>
              </a:rPr>
              <a:t>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1350" y="490854"/>
            <a:ext cx="9309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Times New Roman"/>
                <a:cs typeface="Times New Roman"/>
              </a:rPr>
              <a:t>надання  </a:t>
            </a:r>
            <a:r>
              <a:rPr sz="1800" i="1" dirty="0">
                <a:latin typeface="Times New Roman"/>
                <a:cs typeface="Times New Roman"/>
              </a:rPr>
              <a:t>сто</a:t>
            </a:r>
            <a:r>
              <a:rPr sz="1800" i="1" spc="-50" dirty="0">
                <a:latin typeface="Times New Roman"/>
                <a:cs typeface="Times New Roman"/>
              </a:rPr>
              <a:t>с</a:t>
            </a:r>
            <a:r>
              <a:rPr sz="1800" i="1" dirty="0">
                <a:latin typeface="Times New Roman"/>
                <a:cs typeface="Times New Roman"/>
              </a:rPr>
              <a:t>ов</a:t>
            </a:r>
            <a:r>
              <a:rPr sz="1800" i="1" spc="-10" dirty="0">
                <a:latin typeface="Times New Roman"/>
                <a:cs typeface="Times New Roman"/>
              </a:rPr>
              <a:t>н</a:t>
            </a:r>
            <a:r>
              <a:rPr sz="1800" i="1" dirty="0">
                <a:latin typeface="Times New Roman"/>
                <a:cs typeface="Times New Roman"/>
              </a:rPr>
              <a:t>о  </a:t>
            </a:r>
            <a:r>
              <a:rPr sz="1800" i="1" spc="-10" dirty="0">
                <a:latin typeface="Times New Roman"/>
                <a:cs typeface="Times New Roman"/>
              </a:rPr>
              <a:t>творчої)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3409" y="1039748"/>
            <a:ext cx="167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37005" algn="l"/>
              </a:tabLst>
            </a:pPr>
            <a:r>
              <a:rPr sz="1800" i="1" dirty="0">
                <a:latin typeface="Times New Roman"/>
                <a:cs typeface="Times New Roman"/>
              </a:rPr>
              <a:t>дія</a:t>
            </a:r>
            <a:r>
              <a:rPr sz="1800" i="1" spc="-10" dirty="0">
                <a:latin typeface="Times New Roman"/>
                <a:cs typeface="Times New Roman"/>
              </a:rPr>
              <a:t>л</a:t>
            </a:r>
            <a:r>
              <a:rPr sz="1800" i="1" spc="-5" dirty="0">
                <a:latin typeface="Times New Roman"/>
                <a:cs typeface="Times New Roman"/>
              </a:rPr>
              <a:t>ь</a:t>
            </a:r>
            <a:r>
              <a:rPr sz="1800" i="1" spc="-10" dirty="0">
                <a:latin typeface="Times New Roman"/>
                <a:cs typeface="Times New Roman"/>
              </a:rPr>
              <a:t>н</a:t>
            </a:r>
            <a:r>
              <a:rPr sz="1800" i="1" dirty="0">
                <a:latin typeface="Times New Roman"/>
                <a:cs typeface="Times New Roman"/>
              </a:rPr>
              <a:t>ості	</a:t>
            </a:r>
            <a:r>
              <a:rPr sz="1800" i="1" spc="5" dirty="0">
                <a:latin typeface="Times New Roman"/>
                <a:cs typeface="Times New Roman"/>
              </a:rPr>
              <a:t>чи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4968" y="490854"/>
            <a:ext cx="1067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5080" indent="-1905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ін</a:t>
            </a:r>
            <a:r>
              <a:rPr sz="1800" i="1" spc="-35" dirty="0">
                <a:latin typeface="Times New Roman"/>
                <a:cs typeface="Times New Roman"/>
              </a:rPr>
              <a:t>ф</a:t>
            </a:r>
            <a:r>
              <a:rPr sz="1800" i="1" dirty="0">
                <a:latin typeface="Times New Roman"/>
                <a:cs typeface="Times New Roman"/>
              </a:rPr>
              <a:t>о</a:t>
            </a:r>
            <a:r>
              <a:rPr sz="1800" i="1" spc="-85" dirty="0">
                <a:latin typeface="Times New Roman"/>
                <a:cs typeface="Times New Roman"/>
              </a:rPr>
              <a:t>р</a:t>
            </a:r>
            <a:r>
              <a:rPr sz="1800" i="1" spc="-5" dirty="0">
                <a:latin typeface="Times New Roman"/>
                <a:cs typeface="Times New Roman"/>
              </a:rPr>
              <a:t>ма</a:t>
            </a:r>
            <a:r>
              <a:rPr sz="1800" i="1" spc="-10" dirty="0">
                <a:latin typeface="Times New Roman"/>
                <a:cs typeface="Times New Roman"/>
              </a:rPr>
              <a:t>ц</a:t>
            </a:r>
            <a:r>
              <a:rPr sz="1800" i="1" dirty="0">
                <a:latin typeface="Times New Roman"/>
                <a:cs typeface="Times New Roman"/>
              </a:rPr>
              <a:t>ії  </a:t>
            </a:r>
            <a:r>
              <a:rPr sz="1800" i="1" spc="-15" dirty="0">
                <a:latin typeface="Times New Roman"/>
                <a:cs typeface="Times New Roman"/>
              </a:rPr>
              <a:t>(наукової,  </a:t>
            </a:r>
            <a:r>
              <a:rPr sz="1800" i="1" dirty="0">
                <a:latin typeface="Times New Roman"/>
                <a:cs typeface="Times New Roman"/>
              </a:rPr>
              <a:t>о</a:t>
            </a:r>
            <a:r>
              <a:rPr sz="1800" i="1" spc="-15" dirty="0">
                <a:latin typeface="Times New Roman"/>
                <a:cs typeface="Times New Roman"/>
              </a:rPr>
              <a:t>р</a:t>
            </a:r>
            <a:r>
              <a:rPr sz="1800" i="1" dirty="0">
                <a:latin typeface="Times New Roman"/>
                <a:cs typeface="Times New Roman"/>
              </a:rPr>
              <a:t>ган</a:t>
            </a:r>
            <a:r>
              <a:rPr sz="1800" i="1" spc="-15" dirty="0">
                <a:latin typeface="Times New Roman"/>
                <a:cs typeface="Times New Roman"/>
              </a:rPr>
              <a:t>і</a:t>
            </a:r>
            <a:r>
              <a:rPr sz="1800" i="1" dirty="0">
                <a:latin typeface="Times New Roman"/>
                <a:cs typeface="Times New Roman"/>
              </a:rPr>
              <a:t>зації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1350" y="1314069"/>
            <a:ext cx="4360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освітнього </a:t>
            </a:r>
            <a:r>
              <a:rPr sz="1800" i="1" dirty="0">
                <a:latin typeface="Times New Roman"/>
                <a:cs typeface="Times New Roman"/>
              </a:rPr>
              <a:t>процесу; </a:t>
            </a:r>
            <a:r>
              <a:rPr sz="1800" i="1" spc="-25" dirty="0">
                <a:latin typeface="Times New Roman"/>
                <a:cs typeface="Times New Roman"/>
              </a:rPr>
              <a:t>формами </a:t>
            </a:r>
            <a:r>
              <a:rPr sz="1800" i="1" spc="-20" dirty="0">
                <a:latin typeface="Times New Roman"/>
                <a:cs typeface="Times New Roman"/>
              </a:rPr>
              <a:t>обману </a:t>
            </a:r>
            <a:r>
              <a:rPr sz="1800" i="1" spc="-5" dirty="0">
                <a:latin typeface="Times New Roman"/>
                <a:cs typeface="Times New Roman"/>
              </a:rPr>
              <a:t>є,  </a:t>
            </a:r>
            <a:r>
              <a:rPr sz="1800" i="1" spc="-10" dirty="0">
                <a:latin typeface="Times New Roman"/>
                <a:cs typeface="Times New Roman"/>
              </a:rPr>
              <a:t>зокрема, академічний </a:t>
            </a:r>
            <a:r>
              <a:rPr sz="1800" i="1" spc="5" dirty="0">
                <a:latin typeface="Times New Roman"/>
                <a:cs typeface="Times New Roman"/>
              </a:rPr>
              <a:t>плагіат, </a:t>
            </a:r>
            <a:r>
              <a:rPr sz="1800" i="1" dirty="0">
                <a:latin typeface="Times New Roman"/>
                <a:cs typeface="Times New Roman"/>
              </a:rPr>
              <a:t>самоплагіат,  </a:t>
            </a:r>
            <a:r>
              <a:rPr sz="1800" i="1" spc="-10" dirty="0">
                <a:latin typeface="Times New Roman"/>
                <a:cs typeface="Times New Roman"/>
              </a:rPr>
              <a:t>фабрикація, фальсифікація </a:t>
            </a:r>
            <a:r>
              <a:rPr sz="1800" i="1" spc="10" dirty="0">
                <a:latin typeface="Times New Roman"/>
                <a:cs typeface="Times New Roman"/>
              </a:rPr>
              <a:t>та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списування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861310"/>
            <a:ext cx="9144000" cy="3996690"/>
            <a:chOff x="0" y="2861310"/>
            <a:chExt cx="9144000" cy="3996690"/>
          </a:xfrm>
        </p:grpSpPr>
        <p:sp>
          <p:nvSpPr>
            <p:cNvPr id="15" name="object 15"/>
            <p:cNvSpPr/>
            <p:nvPr/>
          </p:nvSpPr>
          <p:spPr>
            <a:xfrm>
              <a:off x="0" y="3200399"/>
              <a:ext cx="7612380" cy="3657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56" y="2889885"/>
              <a:ext cx="7200753" cy="36354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56" y="2889885"/>
              <a:ext cx="7200900" cy="3636010"/>
            </a:xfrm>
            <a:custGeom>
              <a:avLst/>
              <a:gdLst/>
              <a:ahLst/>
              <a:cxnLst/>
              <a:rect l="l" t="t" r="r" b="b"/>
              <a:pathLst>
                <a:path w="7200900" h="3636009">
                  <a:moveTo>
                    <a:pt x="0" y="605916"/>
                  </a:moveTo>
                  <a:lnTo>
                    <a:pt x="1822" y="558564"/>
                  </a:lnTo>
                  <a:lnTo>
                    <a:pt x="7202" y="512208"/>
                  </a:lnTo>
                  <a:lnTo>
                    <a:pt x="16002" y="466983"/>
                  </a:lnTo>
                  <a:lnTo>
                    <a:pt x="28090" y="423025"/>
                  </a:lnTo>
                  <a:lnTo>
                    <a:pt x="43329" y="380468"/>
                  </a:lnTo>
                  <a:lnTo>
                    <a:pt x="61586" y="339447"/>
                  </a:lnTo>
                  <a:lnTo>
                    <a:pt x="82725" y="300096"/>
                  </a:lnTo>
                  <a:lnTo>
                    <a:pt x="106613" y="262550"/>
                  </a:lnTo>
                  <a:lnTo>
                    <a:pt x="133113" y="226944"/>
                  </a:lnTo>
                  <a:lnTo>
                    <a:pt x="162092" y="193412"/>
                  </a:lnTo>
                  <a:lnTo>
                    <a:pt x="193415" y="162089"/>
                  </a:lnTo>
                  <a:lnTo>
                    <a:pt x="226948" y="133111"/>
                  </a:lnTo>
                  <a:lnTo>
                    <a:pt x="262554" y="106610"/>
                  </a:lnTo>
                  <a:lnTo>
                    <a:pt x="300100" y="82724"/>
                  </a:lnTo>
                  <a:lnTo>
                    <a:pt x="339452" y="61585"/>
                  </a:lnTo>
                  <a:lnTo>
                    <a:pt x="380474" y="43328"/>
                  </a:lnTo>
                  <a:lnTo>
                    <a:pt x="423031" y="28089"/>
                  </a:lnTo>
                  <a:lnTo>
                    <a:pt x="466989" y="16002"/>
                  </a:lnTo>
                  <a:lnTo>
                    <a:pt x="512214" y="7201"/>
                  </a:lnTo>
                  <a:lnTo>
                    <a:pt x="558570" y="1822"/>
                  </a:lnTo>
                  <a:lnTo>
                    <a:pt x="605923" y="0"/>
                  </a:lnTo>
                  <a:lnTo>
                    <a:pt x="6594836" y="0"/>
                  </a:lnTo>
                  <a:lnTo>
                    <a:pt x="6642189" y="1822"/>
                  </a:lnTo>
                  <a:lnTo>
                    <a:pt x="6688545" y="7201"/>
                  </a:lnTo>
                  <a:lnTo>
                    <a:pt x="6733770" y="16002"/>
                  </a:lnTo>
                  <a:lnTo>
                    <a:pt x="6777728" y="28089"/>
                  </a:lnTo>
                  <a:lnTo>
                    <a:pt x="6820285" y="43328"/>
                  </a:lnTo>
                  <a:lnTo>
                    <a:pt x="6861306" y="61585"/>
                  </a:lnTo>
                  <a:lnTo>
                    <a:pt x="6900657" y="82724"/>
                  </a:lnTo>
                  <a:lnTo>
                    <a:pt x="6938203" y="106610"/>
                  </a:lnTo>
                  <a:lnTo>
                    <a:pt x="6973809" y="133111"/>
                  </a:lnTo>
                  <a:lnTo>
                    <a:pt x="7007341" y="162089"/>
                  </a:lnTo>
                  <a:lnTo>
                    <a:pt x="7038664" y="193412"/>
                  </a:lnTo>
                  <a:lnTo>
                    <a:pt x="7067642" y="226944"/>
                  </a:lnTo>
                  <a:lnTo>
                    <a:pt x="7094142" y="262550"/>
                  </a:lnTo>
                  <a:lnTo>
                    <a:pt x="7118029" y="300096"/>
                  </a:lnTo>
                  <a:lnTo>
                    <a:pt x="7139168" y="339447"/>
                  </a:lnTo>
                  <a:lnTo>
                    <a:pt x="7157425" y="380468"/>
                  </a:lnTo>
                  <a:lnTo>
                    <a:pt x="7172664" y="423025"/>
                  </a:lnTo>
                  <a:lnTo>
                    <a:pt x="7184751" y="466983"/>
                  </a:lnTo>
                  <a:lnTo>
                    <a:pt x="7193551" y="512208"/>
                  </a:lnTo>
                  <a:lnTo>
                    <a:pt x="7198931" y="558564"/>
                  </a:lnTo>
                  <a:lnTo>
                    <a:pt x="7200753" y="605916"/>
                  </a:lnTo>
                  <a:lnTo>
                    <a:pt x="7200753" y="3029534"/>
                  </a:lnTo>
                  <a:lnTo>
                    <a:pt x="7198931" y="3076887"/>
                  </a:lnTo>
                  <a:lnTo>
                    <a:pt x="7193551" y="3123243"/>
                  </a:lnTo>
                  <a:lnTo>
                    <a:pt x="7184751" y="3168468"/>
                  </a:lnTo>
                  <a:lnTo>
                    <a:pt x="7172664" y="3212426"/>
                  </a:lnTo>
                  <a:lnTo>
                    <a:pt x="7157425" y="3254984"/>
                  </a:lnTo>
                  <a:lnTo>
                    <a:pt x="7139168" y="3296006"/>
                  </a:lnTo>
                  <a:lnTo>
                    <a:pt x="7118029" y="3335358"/>
                  </a:lnTo>
                  <a:lnTo>
                    <a:pt x="7094142" y="3372904"/>
                  </a:lnTo>
                  <a:lnTo>
                    <a:pt x="7067642" y="3408512"/>
                  </a:lnTo>
                  <a:lnTo>
                    <a:pt x="7038664" y="3442044"/>
                  </a:lnTo>
                  <a:lnTo>
                    <a:pt x="7007341" y="3473368"/>
                  </a:lnTo>
                  <a:lnTo>
                    <a:pt x="6973809" y="3502347"/>
                  </a:lnTo>
                  <a:lnTo>
                    <a:pt x="6938203" y="3528848"/>
                  </a:lnTo>
                  <a:lnTo>
                    <a:pt x="6900657" y="3552736"/>
                  </a:lnTo>
                  <a:lnTo>
                    <a:pt x="6861306" y="3573876"/>
                  </a:lnTo>
                  <a:lnTo>
                    <a:pt x="6820285" y="3592133"/>
                  </a:lnTo>
                  <a:lnTo>
                    <a:pt x="6777728" y="3607373"/>
                  </a:lnTo>
                  <a:lnTo>
                    <a:pt x="6733770" y="3619460"/>
                  </a:lnTo>
                  <a:lnTo>
                    <a:pt x="6688545" y="3628261"/>
                  </a:lnTo>
                  <a:lnTo>
                    <a:pt x="6642189" y="3633640"/>
                  </a:lnTo>
                  <a:lnTo>
                    <a:pt x="6594836" y="3635463"/>
                  </a:lnTo>
                  <a:lnTo>
                    <a:pt x="605923" y="3635463"/>
                  </a:lnTo>
                  <a:lnTo>
                    <a:pt x="558570" y="3633640"/>
                  </a:lnTo>
                  <a:lnTo>
                    <a:pt x="512214" y="3628261"/>
                  </a:lnTo>
                  <a:lnTo>
                    <a:pt x="466989" y="3619460"/>
                  </a:lnTo>
                  <a:lnTo>
                    <a:pt x="423031" y="3607373"/>
                  </a:lnTo>
                  <a:lnTo>
                    <a:pt x="380474" y="3592133"/>
                  </a:lnTo>
                  <a:lnTo>
                    <a:pt x="339452" y="3573876"/>
                  </a:lnTo>
                  <a:lnTo>
                    <a:pt x="300100" y="3552736"/>
                  </a:lnTo>
                  <a:lnTo>
                    <a:pt x="262554" y="3528848"/>
                  </a:lnTo>
                  <a:lnTo>
                    <a:pt x="226948" y="3502347"/>
                  </a:lnTo>
                  <a:lnTo>
                    <a:pt x="193415" y="3473368"/>
                  </a:lnTo>
                  <a:lnTo>
                    <a:pt x="162092" y="3442044"/>
                  </a:lnTo>
                  <a:lnTo>
                    <a:pt x="133113" y="3408512"/>
                  </a:lnTo>
                  <a:lnTo>
                    <a:pt x="106613" y="3372904"/>
                  </a:lnTo>
                  <a:lnTo>
                    <a:pt x="82725" y="3335358"/>
                  </a:lnTo>
                  <a:lnTo>
                    <a:pt x="61586" y="3296006"/>
                  </a:lnTo>
                  <a:lnTo>
                    <a:pt x="43329" y="3254984"/>
                  </a:lnTo>
                  <a:lnTo>
                    <a:pt x="28090" y="3212426"/>
                  </a:lnTo>
                  <a:lnTo>
                    <a:pt x="16002" y="3168468"/>
                  </a:lnTo>
                  <a:lnTo>
                    <a:pt x="7202" y="3123243"/>
                  </a:lnTo>
                  <a:lnTo>
                    <a:pt x="1822" y="3076887"/>
                  </a:lnTo>
                  <a:lnTo>
                    <a:pt x="0" y="3029534"/>
                  </a:lnTo>
                  <a:lnTo>
                    <a:pt x="0" y="60591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8991" y="3852672"/>
              <a:ext cx="4255007" cy="17876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02808" y="4485132"/>
              <a:ext cx="3095243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80861" y="4561713"/>
            <a:ext cx="271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ФОРМИ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ОБМАНУ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4751" y="3243300"/>
            <a:ext cx="4535805" cy="2862580"/>
          </a:xfrm>
          <a:custGeom>
            <a:avLst/>
            <a:gdLst/>
            <a:ahLst/>
            <a:cxnLst/>
            <a:rect l="l" t="t" r="r" b="b"/>
            <a:pathLst>
              <a:path w="4535805" h="2862579">
                <a:moveTo>
                  <a:pt x="4535297" y="0"/>
                </a:moveTo>
                <a:lnTo>
                  <a:pt x="0" y="0"/>
                </a:lnTo>
                <a:lnTo>
                  <a:pt x="0" y="2862326"/>
                </a:lnTo>
                <a:lnTo>
                  <a:pt x="4535297" y="2862326"/>
                </a:lnTo>
                <a:lnTo>
                  <a:pt x="4535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6356" y="3267836"/>
            <a:ext cx="436689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імітація освітньої </a:t>
            </a:r>
            <a:r>
              <a:rPr sz="2000" spc="10" dirty="0">
                <a:latin typeface="Times New Roman"/>
                <a:cs typeface="Times New Roman"/>
              </a:rPr>
              <a:t>та </a:t>
            </a:r>
            <a:r>
              <a:rPr sz="2000" spc="-30" dirty="0">
                <a:latin typeface="Times New Roman"/>
                <a:cs typeface="Times New Roman"/>
              </a:rPr>
              <a:t>наукової  </a:t>
            </a:r>
            <a:r>
              <a:rPr sz="2000" dirty="0">
                <a:latin typeface="Times New Roman"/>
                <a:cs typeface="Times New Roman"/>
              </a:rPr>
              <a:t>діяльності;</a:t>
            </a:r>
            <a:endParaRPr sz="2000">
              <a:latin typeface="Times New Roman"/>
              <a:cs typeface="Times New Roman"/>
            </a:endParaRPr>
          </a:p>
          <a:p>
            <a:pPr marL="286385" indent="-287020" algn="just">
              <a:lnSpc>
                <a:spcPct val="100000"/>
              </a:lnSpc>
              <a:buFont typeface="Wingdings"/>
              <a:buChar char=""/>
              <a:tabLst>
                <a:tab pos="287020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неправдиве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співавторство:</a:t>
            </a:r>
            <a:endParaRPr sz="2000">
              <a:latin typeface="Times New Roman"/>
              <a:cs typeface="Times New Roman"/>
            </a:endParaRPr>
          </a:p>
          <a:p>
            <a:pPr marL="286385" marR="5080" indent="-287020" algn="just">
              <a:lnSpc>
                <a:spcPct val="100000"/>
              </a:lnSpc>
              <a:buFont typeface="Wingdings"/>
              <a:buChar char=""/>
              <a:tabLst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приписування </a:t>
            </a:r>
            <a:r>
              <a:rPr sz="2000" spc="-10" dirty="0">
                <a:latin typeface="Times New Roman"/>
                <a:cs typeface="Times New Roman"/>
              </a:rPr>
              <a:t>співавторства </a:t>
            </a:r>
            <a:r>
              <a:rPr sz="2000" dirty="0">
                <a:latin typeface="Times New Roman"/>
                <a:cs typeface="Times New Roman"/>
              </a:rPr>
              <a:t>особам,  які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брали </a:t>
            </a:r>
            <a:r>
              <a:rPr sz="2000" spc="-10" dirty="0">
                <a:latin typeface="Times New Roman"/>
                <a:cs typeface="Times New Roman"/>
              </a:rPr>
              <a:t>кваліфікованої </a:t>
            </a:r>
            <a:r>
              <a:rPr sz="2000" dirty="0">
                <a:latin typeface="Times New Roman"/>
                <a:cs typeface="Times New Roman"/>
              </a:rPr>
              <a:t>участі у  дослідженні </a:t>
            </a:r>
            <a:r>
              <a:rPr sz="2000" spc="10" dirty="0">
                <a:latin typeface="Times New Roman"/>
                <a:cs typeface="Times New Roman"/>
              </a:rPr>
              <a:t>та </a:t>
            </a:r>
            <a:r>
              <a:rPr sz="2000" spc="-15" dirty="0">
                <a:latin typeface="Times New Roman"/>
                <a:cs typeface="Times New Roman"/>
              </a:rPr>
              <a:t>підготовці публікації  </a:t>
            </a:r>
            <a:r>
              <a:rPr sz="2000" spc="-5" dirty="0">
                <a:latin typeface="Times New Roman"/>
                <a:cs typeface="Times New Roman"/>
              </a:rPr>
              <a:t>(зокрема, це </a:t>
            </a:r>
            <a:r>
              <a:rPr sz="2000" dirty="0">
                <a:latin typeface="Times New Roman"/>
                <a:cs typeface="Times New Roman"/>
              </a:rPr>
              <a:t>стосується </a:t>
            </a:r>
            <a:r>
              <a:rPr sz="2000" spc="-15" dirty="0">
                <a:latin typeface="Times New Roman"/>
                <a:cs typeface="Times New Roman"/>
              </a:rPr>
              <a:t>зарахування  </a:t>
            </a:r>
            <a:r>
              <a:rPr sz="2000" dirty="0">
                <a:latin typeface="Times New Roman"/>
                <a:cs typeface="Times New Roman"/>
              </a:rPr>
              <a:t>до </a:t>
            </a:r>
            <a:r>
              <a:rPr sz="2000" spc="-15" dirty="0">
                <a:latin typeface="Times New Roman"/>
                <a:cs typeface="Times New Roman"/>
              </a:rPr>
              <a:t>авторів </a:t>
            </a:r>
            <a:r>
              <a:rPr sz="2000" spc="-10" dirty="0">
                <a:latin typeface="Times New Roman"/>
                <a:cs typeface="Times New Roman"/>
              </a:rPr>
              <a:t>керівників </a:t>
            </a:r>
            <a:r>
              <a:rPr sz="2000" spc="5" dirty="0">
                <a:latin typeface="Times New Roman"/>
                <a:cs typeface="Times New Roman"/>
              </a:rPr>
              <a:t>установ </a:t>
            </a:r>
            <a:r>
              <a:rPr sz="2000" dirty="0">
                <a:latin typeface="Times New Roman"/>
                <a:cs typeface="Times New Roman"/>
              </a:rPr>
              <a:t>і  </a:t>
            </a:r>
            <a:r>
              <a:rPr sz="2000" spc="-5" dirty="0">
                <a:latin typeface="Times New Roman"/>
                <a:cs typeface="Times New Roman"/>
              </a:rPr>
              <a:t>підрозділів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776983" y="912874"/>
              <a:ext cx="7367016" cy="5945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5657" y="332613"/>
              <a:ext cx="7200900" cy="63367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5657" y="332613"/>
              <a:ext cx="7200900" cy="6337300"/>
            </a:xfrm>
            <a:custGeom>
              <a:avLst/>
              <a:gdLst/>
              <a:ahLst/>
              <a:cxnLst/>
              <a:rect l="l" t="t" r="r" b="b"/>
              <a:pathLst>
                <a:path w="7200900" h="6337300">
                  <a:moveTo>
                    <a:pt x="0" y="1056131"/>
                  </a:moveTo>
                  <a:lnTo>
                    <a:pt x="1087" y="1007796"/>
                  </a:lnTo>
                  <a:lnTo>
                    <a:pt x="4316" y="960017"/>
                  </a:lnTo>
                  <a:lnTo>
                    <a:pt x="9643" y="912842"/>
                  </a:lnTo>
                  <a:lnTo>
                    <a:pt x="17019" y="866317"/>
                  </a:lnTo>
                  <a:lnTo>
                    <a:pt x="26397" y="820489"/>
                  </a:lnTo>
                  <a:lnTo>
                    <a:pt x="37733" y="775405"/>
                  </a:lnTo>
                  <a:lnTo>
                    <a:pt x="50978" y="731111"/>
                  </a:lnTo>
                  <a:lnTo>
                    <a:pt x="66085" y="687654"/>
                  </a:lnTo>
                  <a:lnTo>
                    <a:pt x="83010" y="645080"/>
                  </a:lnTo>
                  <a:lnTo>
                    <a:pt x="101704" y="603437"/>
                  </a:lnTo>
                  <a:lnTo>
                    <a:pt x="122121" y="562770"/>
                  </a:lnTo>
                  <a:lnTo>
                    <a:pt x="144215" y="523127"/>
                  </a:lnTo>
                  <a:lnTo>
                    <a:pt x="167939" y="484553"/>
                  </a:lnTo>
                  <a:lnTo>
                    <a:pt x="193245" y="447097"/>
                  </a:lnTo>
                  <a:lnTo>
                    <a:pt x="220089" y="410804"/>
                  </a:lnTo>
                  <a:lnTo>
                    <a:pt x="248422" y="375721"/>
                  </a:lnTo>
                  <a:lnTo>
                    <a:pt x="278198" y="341895"/>
                  </a:lnTo>
                  <a:lnTo>
                    <a:pt x="309372" y="309372"/>
                  </a:lnTo>
                  <a:lnTo>
                    <a:pt x="341895" y="278198"/>
                  </a:lnTo>
                  <a:lnTo>
                    <a:pt x="375721" y="248422"/>
                  </a:lnTo>
                  <a:lnTo>
                    <a:pt x="410804" y="220089"/>
                  </a:lnTo>
                  <a:lnTo>
                    <a:pt x="447097" y="193245"/>
                  </a:lnTo>
                  <a:lnTo>
                    <a:pt x="484553" y="167939"/>
                  </a:lnTo>
                  <a:lnTo>
                    <a:pt x="523127" y="144215"/>
                  </a:lnTo>
                  <a:lnTo>
                    <a:pt x="562770" y="122121"/>
                  </a:lnTo>
                  <a:lnTo>
                    <a:pt x="603437" y="101704"/>
                  </a:lnTo>
                  <a:lnTo>
                    <a:pt x="645080" y="83010"/>
                  </a:lnTo>
                  <a:lnTo>
                    <a:pt x="687654" y="66085"/>
                  </a:lnTo>
                  <a:lnTo>
                    <a:pt x="731111" y="50978"/>
                  </a:lnTo>
                  <a:lnTo>
                    <a:pt x="775405" y="37733"/>
                  </a:lnTo>
                  <a:lnTo>
                    <a:pt x="820489" y="26397"/>
                  </a:lnTo>
                  <a:lnTo>
                    <a:pt x="866317" y="17019"/>
                  </a:lnTo>
                  <a:lnTo>
                    <a:pt x="912842" y="9643"/>
                  </a:lnTo>
                  <a:lnTo>
                    <a:pt x="960017" y="4316"/>
                  </a:lnTo>
                  <a:lnTo>
                    <a:pt x="1007796" y="1087"/>
                  </a:lnTo>
                  <a:lnTo>
                    <a:pt x="1056132" y="0"/>
                  </a:lnTo>
                  <a:lnTo>
                    <a:pt x="6144641" y="0"/>
                  </a:lnTo>
                  <a:lnTo>
                    <a:pt x="6192987" y="1087"/>
                  </a:lnTo>
                  <a:lnTo>
                    <a:pt x="6240775" y="4316"/>
                  </a:lnTo>
                  <a:lnTo>
                    <a:pt x="6287959" y="9643"/>
                  </a:lnTo>
                  <a:lnTo>
                    <a:pt x="6334493" y="17019"/>
                  </a:lnTo>
                  <a:lnTo>
                    <a:pt x="6380329" y="26397"/>
                  </a:lnTo>
                  <a:lnTo>
                    <a:pt x="6425420" y="37733"/>
                  </a:lnTo>
                  <a:lnTo>
                    <a:pt x="6469722" y="50978"/>
                  </a:lnTo>
                  <a:lnTo>
                    <a:pt x="6513185" y="66085"/>
                  </a:lnTo>
                  <a:lnTo>
                    <a:pt x="6555765" y="83010"/>
                  </a:lnTo>
                  <a:lnTo>
                    <a:pt x="6597415" y="101704"/>
                  </a:lnTo>
                  <a:lnTo>
                    <a:pt x="6638087" y="122121"/>
                  </a:lnTo>
                  <a:lnTo>
                    <a:pt x="6677735" y="144215"/>
                  </a:lnTo>
                  <a:lnTo>
                    <a:pt x="6716312" y="167939"/>
                  </a:lnTo>
                  <a:lnTo>
                    <a:pt x="6753773" y="193245"/>
                  </a:lnTo>
                  <a:lnTo>
                    <a:pt x="6790070" y="220089"/>
                  </a:lnTo>
                  <a:lnTo>
                    <a:pt x="6825156" y="248422"/>
                  </a:lnTo>
                  <a:lnTo>
                    <a:pt x="6858986" y="278198"/>
                  </a:lnTo>
                  <a:lnTo>
                    <a:pt x="6891512" y="309371"/>
                  </a:lnTo>
                  <a:lnTo>
                    <a:pt x="6922687" y="341895"/>
                  </a:lnTo>
                  <a:lnTo>
                    <a:pt x="6952466" y="375721"/>
                  </a:lnTo>
                  <a:lnTo>
                    <a:pt x="6980801" y="410804"/>
                  </a:lnTo>
                  <a:lnTo>
                    <a:pt x="7007646" y="447097"/>
                  </a:lnTo>
                  <a:lnTo>
                    <a:pt x="7032954" y="484553"/>
                  </a:lnTo>
                  <a:lnTo>
                    <a:pt x="7056679" y="523127"/>
                  </a:lnTo>
                  <a:lnTo>
                    <a:pt x="7078774" y="562770"/>
                  </a:lnTo>
                  <a:lnTo>
                    <a:pt x="7099192" y="603437"/>
                  </a:lnTo>
                  <a:lnTo>
                    <a:pt x="7117887" y="645080"/>
                  </a:lnTo>
                  <a:lnTo>
                    <a:pt x="7134812" y="687654"/>
                  </a:lnTo>
                  <a:lnTo>
                    <a:pt x="7149921" y="731111"/>
                  </a:lnTo>
                  <a:lnTo>
                    <a:pt x="7163166" y="775405"/>
                  </a:lnTo>
                  <a:lnTo>
                    <a:pt x="7174501" y="820489"/>
                  </a:lnTo>
                  <a:lnTo>
                    <a:pt x="7183880" y="866317"/>
                  </a:lnTo>
                  <a:lnTo>
                    <a:pt x="7191256" y="912842"/>
                  </a:lnTo>
                  <a:lnTo>
                    <a:pt x="7196583" y="960017"/>
                  </a:lnTo>
                  <a:lnTo>
                    <a:pt x="7199812" y="1007796"/>
                  </a:lnTo>
                  <a:lnTo>
                    <a:pt x="7200900" y="1056131"/>
                  </a:lnTo>
                  <a:lnTo>
                    <a:pt x="7200900" y="5280609"/>
                  </a:lnTo>
                  <a:lnTo>
                    <a:pt x="7199812" y="5328952"/>
                  </a:lnTo>
                  <a:lnTo>
                    <a:pt x="7196583" y="5376738"/>
                  </a:lnTo>
                  <a:lnTo>
                    <a:pt x="7191256" y="5423920"/>
                  </a:lnTo>
                  <a:lnTo>
                    <a:pt x="7183880" y="5470450"/>
                  </a:lnTo>
                  <a:lnTo>
                    <a:pt x="7174501" y="5516282"/>
                  </a:lnTo>
                  <a:lnTo>
                    <a:pt x="7163166" y="5561370"/>
                  </a:lnTo>
                  <a:lnTo>
                    <a:pt x="7149921" y="5605668"/>
                  </a:lnTo>
                  <a:lnTo>
                    <a:pt x="7134812" y="5649127"/>
                  </a:lnTo>
                  <a:lnTo>
                    <a:pt x="7117887" y="5691703"/>
                  </a:lnTo>
                  <a:lnTo>
                    <a:pt x="7099192" y="5733348"/>
                  </a:lnTo>
                  <a:lnTo>
                    <a:pt x="7078774" y="5774015"/>
                  </a:lnTo>
                  <a:lnTo>
                    <a:pt x="7056679" y="5813659"/>
                  </a:lnTo>
                  <a:lnTo>
                    <a:pt x="7032954" y="5852232"/>
                  </a:lnTo>
                  <a:lnTo>
                    <a:pt x="7007646" y="5889687"/>
                  </a:lnTo>
                  <a:lnTo>
                    <a:pt x="6980801" y="5925979"/>
                  </a:lnTo>
                  <a:lnTo>
                    <a:pt x="6952466" y="5961061"/>
                  </a:lnTo>
                  <a:lnTo>
                    <a:pt x="6922687" y="5994886"/>
                  </a:lnTo>
                  <a:lnTo>
                    <a:pt x="6891512" y="6027407"/>
                  </a:lnTo>
                  <a:lnTo>
                    <a:pt x="6858986" y="6058578"/>
                  </a:lnTo>
                  <a:lnTo>
                    <a:pt x="6825156" y="6088352"/>
                  </a:lnTo>
                  <a:lnTo>
                    <a:pt x="6790070" y="6116682"/>
                  </a:lnTo>
                  <a:lnTo>
                    <a:pt x="6753773" y="6143523"/>
                  </a:lnTo>
                  <a:lnTo>
                    <a:pt x="6716312" y="6168827"/>
                  </a:lnTo>
                  <a:lnTo>
                    <a:pt x="6677735" y="6192548"/>
                  </a:lnTo>
                  <a:lnTo>
                    <a:pt x="6638087" y="6214639"/>
                  </a:lnTo>
                  <a:lnTo>
                    <a:pt x="6597415" y="6235053"/>
                  </a:lnTo>
                  <a:lnTo>
                    <a:pt x="6555765" y="6253745"/>
                  </a:lnTo>
                  <a:lnTo>
                    <a:pt x="6513185" y="6270666"/>
                  </a:lnTo>
                  <a:lnTo>
                    <a:pt x="6469722" y="6285772"/>
                  </a:lnTo>
                  <a:lnTo>
                    <a:pt x="6425420" y="6299015"/>
                  </a:lnTo>
                  <a:lnTo>
                    <a:pt x="6380329" y="6310348"/>
                  </a:lnTo>
                  <a:lnTo>
                    <a:pt x="6334493" y="6319725"/>
                  </a:lnTo>
                  <a:lnTo>
                    <a:pt x="6287959" y="6327099"/>
                  </a:lnTo>
                  <a:lnTo>
                    <a:pt x="6240775" y="6332425"/>
                  </a:lnTo>
                  <a:lnTo>
                    <a:pt x="6192987" y="6335654"/>
                  </a:lnTo>
                  <a:lnTo>
                    <a:pt x="6144641" y="6336741"/>
                  </a:lnTo>
                  <a:lnTo>
                    <a:pt x="1056132" y="6336741"/>
                  </a:lnTo>
                  <a:lnTo>
                    <a:pt x="1007796" y="6335654"/>
                  </a:lnTo>
                  <a:lnTo>
                    <a:pt x="960017" y="6332425"/>
                  </a:lnTo>
                  <a:lnTo>
                    <a:pt x="912842" y="6327099"/>
                  </a:lnTo>
                  <a:lnTo>
                    <a:pt x="866317" y="6319725"/>
                  </a:lnTo>
                  <a:lnTo>
                    <a:pt x="820489" y="6310348"/>
                  </a:lnTo>
                  <a:lnTo>
                    <a:pt x="775405" y="6299015"/>
                  </a:lnTo>
                  <a:lnTo>
                    <a:pt x="731111" y="6285772"/>
                  </a:lnTo>
                  <a:lnTo>
                    <a:pt x="687654" y="6270666"/>
                  </a:lnTo>
                  <a:lnTo>
                    <a:pt x="645080" y="6253745"/>
                  </a:lnTo>
                  <a:lnTo>
                    <a:pt x="603437" y="6235053"/>
                  </a:lnTo>
                  <a:lnTo>
                    <a:pt x="562770" y="6214639"/>
                  </a:lnTo>
                  <a:lnTo>
                    <a:pt x="523127" y="6192548"/>
                  </a:lnTo>
                  <a:lnTo>
                    <a:pt x="484553" y="6168827"/>
                  </a:lnTo>
                  <a:lnTo>
                    <a:pt x="447097" y="6143523"/>
                  </a:lnTo>
                  <a:lnTo>
                    <a:pt x="410804" y="6116682"/>
                  </a:lnTo>
                  <a:lnTo>
                    <a:pt x="375721" y="6088352"/>
                  </a:lnTo>
                  <a:lnTo>
                    <a:pt x="341895" y="6058578"/>
                  </a:lnTo>
                  <a:lnTo>
                    <a:pt x="309371" y="6027407"/>
                  </a:lnTo>
                  <a:lnTo>
                    <a:pt x="278198" y="5994886"/>
                  </a:lnTo>
                  <a:lnTo>
                    <a:pt x="248422" y="5961061"/>
                  </a:lnTo>
                  <a:lnTo>
                    <a:pt x="220089" y="5925979"/>
                  </a:lnTo>
                  <a:lnTo>
                    <a:pt x="193245" y="5889687"/>
                  </a:lnTo>
                  <a:lnTo>
                    <a:pt x="167939" y="5852232"/>
                  </a:lnTo>
                  <a:lnTo>
                    <a:pt x="144215" y="5813659"/>
                  </a:lnTo>
                  <a:lnTo>
                    <a:pt x="122121" y="5774015"/>
                  </a:lnTo>
                  <a:lnTo>
                    <a:pt x="101704" y="5733348"/>
                  </a:lnTo>
                  <a:lnTo>
                    <a:pt x="83010" y="5691703"/>
                  </a:lnTo>
                  <a:lnTo>
                    <a:pt x="66085" y="5649127"/>
                  </a:lnTo>
                  <a:lnTo>
                    <a:pt x="50978" y="5605668"/>
                  </a:lnTo>
                  <a:lnTo>
                    <a:pt x="37733" y="5561370"/>
                  </a:lnTo>
                  <a:lnTo>
                    <a:pt x="26397" y="5516282"/>
                  </a:lnTo>
                  <a:lnTo>
                    <a:pt x="17019" y="5470450"/>
                  </a:lnTo>
                  <a:lnTo>
                    <a:pt x="9643" y="5423920"/>
                  </a:lnTo>
                  <a:lnTo>
                    <a:pt x="4316" y="5376738"/>
                  </a:lnTo>
                  <a:lnTo>
                    <a:pt x="1087" y="5328952"/>
                  </a:lnTo>
                  <a:lnTo>
                    <a:pt x="0" y="5280609"/>
                  </a:lnTo>
                  <a:lnTo>
                    <a:pt x="0" y="105613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067812" cy="1723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483" y="385572"/>
              <a:ext cx="1687067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900" y="751331"/>
              <a:ext cx="1813560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2309" y="460705"/>
            <a:ext cx="14331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ФОРМИ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0" dirty="0">
                <a:latin typeface="Times New Roman"/>
                <a:cs typeface="Times New Roman"/>
              </a:rPr>
              <a:t>ОБМАНУ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783" y="961809"/>
            <a:ext cx="5669280" cy="5078730"/>
          </a:xfrm>
          <a:custGeom>
            <a:avLst/>
            <a:gdLst/>
            <a:ahLst/>
            <a:cxnLst/>
            <a:rect l="l" t="t" r="r" b="b"/>
            <a:pathLst>
              <a:path w="5669280" h="5078730">
                <a:moveTo>
                  <a:pt x="5668899" y="0"/>
                </a:moveTo>
                <a:lnTo>
                  <a:pt x="0" y="0"/>
                </a:lnTo>
                <a:lnTo>
                  <a:pt x="0" y="5078349"/>
                </a:lnTo>
                <a:lnTo>
                  <a:pt x="5668899" y="5078349"/>
                </a:lnTo>
                <a:lnTo>
                  <a:pt x="5668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36004" y="988822"/>
            <a:ext cx="2296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7890" algn="l"/>
                <a:tab pos="1413510" algn="l"/>
              </a:tabLst>
            </a:pPr>
            <a:r>
              <a:rPr sz="1600" spc="-5" dirty="0">
                <a:latin typeface="Times New Roman"/>
                <a:cs typeface="Times New Roman"/>
              </a:rPr>
              <a:t>зокрема	при	</a:t>
            </a:r>
            <a:r>
              <a:rPr sz="1600" spc="-15" dirty="0">
                <a:latin typeface="Times New Roman"/>
                <a:cs typeface="Times New Roman"/>
              </a:rPr>
              <a:t>виконанні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3158" y="988822"/>
            <a:ext cx="4006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  <a:tab pos="156083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недозволене	</a:t>
            </a:r>
            <a:r>
              <a:rPr sz="1600" spc="-5" dirty="0">
                <a:latin typeface="Times New Roman"/>
                <a:cs typeface="Times New Roman"/>
              </a:rPr>
              <a:t>співробітництво,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tabLst>
                <a:tab pos="1642745" algn="l"/>
                <a:tab pos="2630805" algn="l"/>
                <a:tab pos="3081655" algn="l"/>
              </a:tabLst>
            </a:pP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-11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сь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5" dirty="0">
                <a:latin typeface="Times New Roman"/>
                <a:cs typeface="Times New Roman"/>
              </a:rPr>
              <a:t>р</a:t>
            </a:r>
            <a:r>
              <a:rPr sz="1600" spc="2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тів,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щ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35" dirty="0">
                <a:latin typeface="Times New Roman"/>
                <a:cs typeface="Times New Roman"/>
              </a:rPr>
              <a:t>ю</a:t>
            </a:r>
            <a:r>
              <a:rPr sz="1600" spc="-5" dirty="0">
                <a:latin typeface="Times New Roman"/>
                <a:cs typeface="Times New Roman"/>
              </a:rPr>
              <a:t>ться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985" indent="3888104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 </a:t>
            </a:r>
            <a:r>
              <a:rPr spc="-20" dirty="0"/>
              <a:t>результати  </a:t>
            </a:r>
            <a:r>
              <a:rPr dirty="0"/>
              <a:t>самостійної </a:t>
            </a:r>
            <a:r>
              <a:rPr spc="-5" dirty="0"/>
              <a:t>роботи; </a:t>
            </a:r>
            <a:r>
              <a:rPr spc="-10" dirty="0"/>
              <a:t>використання недозволеної </a:t>
            </a:r>
            <a:r>
              <a:rPr spc="-5" dirty="0"/>
              <a:t>допомоги  </a:t>
            </a:r>
            <a:r>
              <a:rPr spc="-10" dirty="0"/>
              <a:t>під </a:t>
            </a:r>
            <a:r>
              <a:rPr spc="-5" dirty="0"/>
              <a:t>час </a:t>
            </a:r>
            <a:r>
              <a:rPr spc="-15" dirty="0"/>
              <a:t>виконання </a:t>
            </a:r>
            <a:r>
              <a:rPr spc="-5" dirty="0"/>
              <a:t>індивідуальних </a:t>
            </a:r>
            <a:r>
              <a:rPr spc="5" dirty="0"/>
              <a:t>та </a:t>
            </a:r>
            <a:r>
              <a:rPr spc="-15" dirty="0"/>
              <a:t>контрольних</a:t>
            </a:r>
            <a:r>
              <a:rPr spc="200" dirty="0"/>
              <a:t> </a:t>
            </a:r>
            <a:r>
              <a:rPr spc="-10" dirty="0"/>
              <a:t>завдань;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15" dirty="0"/>
              <a:t>повторне </a:t>
            </a:r>
            <a:r>
              <a:rPr spc="-10" dirty="0"/>
              <a:t>подання </a:t>
            </a:r>
            <a:r>
              <a:rPr spc="-20" dirty="0"/>
              <a:t>здобувачами </a:t>
            </a:r>
            <a:r>
              <a:rPr dirty="0"/>
              <a:t>освіти </a:t>
            </a:r>
            <a:r>
              <a:rPr spc="-5" dirty="0"/>
              <a:t>письмових </a:t>
            </a:r>
            <a:r>
              <a:rPr spc="-20" dirty="0"/>
              <a:t>робіт, </a:t>
            </a:r>
            <a:r>
              <a:rPr spc="-5" dirty="0"/>
              <a:t>які  </a:t>
            </a:r>
            <a:r>
              <a:rPr spc="-30" dirty="0"/>
              <a:t>вже </a:t>
            </a:r>
            <a:r>
              <a:rPr spc="-10" dirty="0"/>
              <a:t>подавалися </a:t>
            </a:r>
            <a:r>
              <a:rPr dirty="0"/>
              <a:t>як </a:t>
            </a:r>
            <a:r>
              <a:rPr spc="-5" dirty="0"/>
              <a:t>звітність з </a:t>
            </a:r>
            <a:r>
              <a:rPr dirty="0"/>
              <a:t>інших дисциплін, </a:t>
            </a:r>
            <a:r>
              <a:rPr spc="-5" dirty="0"/>
              <a:t>без </a:t>
            </a:r>
            <a:r>
              <a:rPr spc="-10" dirty="0"/>
              <a:t>дозволу  </a:t>
            </a:r>
            <a:r>
              <a:rPr spc="-15" dirty="0"/>
              <a:t>викладача </a:t>
            </a:r>
            <a:r>
              <a:rPr spc="-10" dirty="0"/>
              <a:t>(іноді </a:t>
            </a:r>
            <a:r>
              <a:rPr spc="-5" dirty="0"/>
              <a:t>це </a:t>
            </a:r>
            <a:r>
              <a:rPr spc="-15" dirty="0"/>
              <a:t>розглядають </a:t>
            </a:r>
            <a:r>
              <a:rPr spc="-5" dirty="0"/>
              <a:t>як різновид</a:t>
            </a:r>
            <a:r>
              <a:rPr spc="190" dirty="0"/>
              <a:t> </a:t>
            </a:r>
            <a:r>
              <a:rPr spc="-10" dirty="0"/>
              <a:t>самоплагіату);</a:t>
            </a: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10" dirty="0"/>
              <a:t>підробка</a:t>
            </a:r>
            <a:r>
              <a:rPr spc="105" dirty="0"/>
              <a:t> </a:t>
            </a:r>
            <a:r>
              <a:rPr spc="-5" dirty="0"/>
              <a:t>підписів</a:t>
            </a:r>
            <a:r>
              <a:rPr spc="105" dirty="0"/>
              <a:t> </a:t>
            </a:r>
            <a:r>
              <a:rPr spc="-5" dirty="0"/>
              <a:t>в</a:t>
            </a:r>
            <a:r>
              <a:rPr spc="100" dirty="0"/>
              <a:t> </a:t>
            </a:r>
            <a:r>
              <a:rPr spc="-5" dirty="0"/>
              <a:t>офіційних</a:t>
            </a:r>
            <a:r>
              <a:rPr spc="114" dirty="0"/>
              <a:t> </a:t>
            </a:r>
            <a:r>
              <a:rPr spc="-5" dirty="0"/>
              <a:t>документах</a:t>
            </a:r>
            <a:r>
              <a:rPr spc="105" dirty="0"/>
              <a:t> </a:t>
            </a:r>
            <a:r>
              <a:rPr spc="-10" dirty="0"/>
              <a:t>(залікових</a:t>
            </a:r>
          </a:p>
          <a:p>
            <a:pPr marL="299085" algn="just">
              <a:lnSpc>
                <a:spcPct val="100000"/>
              </a:lnSpc>
            </a:pPr>
            <a:r>
              <a:rPr spc="-5" dirty="0"/>
              <a:t>книжках, актах, звітах, </a:t>
            </a:r>
            <a:r>
              <a:rPr spc="-20" dirty="0"/>
              <a:t>угодах</a:t>
            </a:r>
            <a:r>
              <a:rPr spc="30" dirty="0"/>
              <a:t> </a:t>
            </a:r>
            <a:r>
              <a:rPr spc="-10" dirty="0"/>
              <a:t>тощо);</a:t>
            </a:r>
          </a:p>
          <a:p>
            <a:pPr marL="299085" marR="762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5" dirty="0"/>
              <a:t>надання відгуків або </a:t>
            </a:r>
            <a:r>
              <a:rPr dirty="0"/>
              <a:t>рецензій на </a:t>
            </a:r>
            <a:r>
              <a:rPr spc="-30" dirty="0"/>
              <a:t>наукові </a:t>
            </a:r>
            <a:r>
              <a:rPr spc="-5" dirty="0"/>
              <a:t>або </a:t>
            </a:r>
            <a:r>
              <a:rPr spc="-10" dirty="0"/>
              <a:t>навчальні  </a:t>
            </a:r>
            <a:r>
              <a:rPr spc="-5" dirty="0"/>
              <a:t>роботи без </a:t>
            </a:r>
            <a:r>
              <a:rPr spc="-10" dirty="0"/>
              <a:t>належного проведення </a:t>
            </a:r>
            <a:r>
              <a:rPr spc="-5" dirty="0"/>
              <a:t>їх</a:t>
            </a:r>
            <a:r>
              <a:rPr spc="105" dirty="0"/>
              <a:t> </a:t>
            </a:r>
            <a:r>
              <a:rPr spc="-10" dirty="0"/>
              <a:t>експертизи;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5" dirty="0"/>
              <a:t>надання закладом вищої </a:t>
            </a:r>
            <a:r>
              <a:rPr spc="5" dirty="0"/>
              <a:t>освіти </a:t>
            </a:r>
            <a:r>
              <a:rPr spc="-5" dirty="0"/>
              <a:t>або </a:t>
            </a:r>
            <a:r>
              <a:rPr spc="-15" dirty="0"/>
              <a:t>його </a:t>
            </a:r>
            <a:r>
              <a:rPr spc="-5" dirty="0"/>
              <a:t>співробітниками  недостовірної інформації </a:t>
            </a:r>
            <a:r>
              <a:rPr spc="-10" dirty="0"/>
              <a:t>про </a:t>
            </a:r>
            <a:r>
              <a:rPr spc="-5" dirty="0"/>
              <a:t>заклад, </a:t>
            </a:r>
            <a:r>
              <a:rPr spc="-15" dirty="0"/>
              <a:t>його </a:t>
            </a:r>
            <a:r>
              <a:rPr spc="5" dirty="0"/>
              <a:t>освітні  </a:t>
            </a:r>
            <a:r>
              <a:rPr spc="-5" dirty="0"/>
              <a:t>програми, систему оцінювання, </a:t>
            </a:r>
            <a:r>
              <a:rPr spc="-20" dirty="0"/>
              <a:t>результати </a:t>
            </a:r>
            <a:r>
              <a:rPr spc="-10" dirty="0"/>
              <a:t>навчання,  </a:t>
            </a:r>
            <a:r>
              <a:rPr spc="-20" dirty="0"/>
              <a:t>конкурси</a:t>
            </a:r>
            <a:r>
              <a:rPr spc="15" dirty="0"/>
              <a:t> </a:t>
            </a:r>
            <a:r>
              <a:rPr spc="-10" dirty="0"/>
              <a:t>тощо;</a:t>
            </a: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pc="-10" dirty="0"/>
              <a:t>неправдиві </a:t>
            </a:r>
            <a:r>
              <a:rPr spc="-5" dirty="0"/>
              <a:t>повідомлення </a:t>
            </a:r>
            <a:r>
              <a:rPr spc="-20" dirty="0"/>
              <a:t>здобувачів </a:t>
            </a:r>
            <a:r>
              <a:rPr spc="5" dirty="0"/>
              <a:t>освіти </a:t>
            </a:r>
            <a:r>
              <a:rPr spc="-10" dirty="0"/>
              <a:t>про події, </a:t>
            </a:r>
            <a:r>
              <a:rPr spc="-5" dirty="0"/>
              <a:t>які  </a:t>
            </a:r>
            <a:r>
              <a:rPr spc="-10" dirty="0"/>
              <a:t>вимагають </a:t>
            </a:r>
            <a:r>
              <a:rPr spc="-5" dirty="0"/>
              <a:t>припинення освітнього </a:t>
            </a:r>
            <a:r>
              <a:rPr spc="-25" dirty="0"/>
              <a:t>процесу, </a:t>
            </a:r>
            <a:r>
              <a:rPr dirty="0"/>
              <a:t>перенесення  </a:t>
            </a:r>
            <a:r>
              <a:rPr spc="-15" dirty="0"/>
              <a:t>контрольних заходів </a:t>
            </a:r>
            <a:r>
              <a:rPr spc="-10" dirty="0"/>
              <a:t>тощо </a:t>
            </a:r>
            <a:r>
              <a:rPr spc="-5" dirty="0"/>
              <a:t>(техногенні аварії, стихійні </a:t>
            </a:r>
            <a:r>
              <a:rPr spc="-10" dirty="0"/>
              <a:t>лиха,  </a:t>
            </a:r>
            <a:r>
              <a:rPr spc="-5" dirty="0"/>
              <a:t>загроза </a:t>
            </a:r>
            <a:r>
              <a:rPr spc="-25" dirty="0"/>
              <a:t>вибуху</a:t>
            </a:r>
            <a:r>
              <a:rPr spc="15" dirty="0"/>
              <a:t> </a:t>
            </a:r>
            <a:r>
              <a:rPr spc="-10" dirty="0"/>
              <a:t>тощо)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776983" y="912874"/>
              <a:ext cx="7367016" cy="5945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5657" y="332613"/>
              <a:ext cx="7200900" cy="63367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5657" y="332613"/>
              <a:ext cx="7200900" cy="6337300"/>
            </a:xfrm>
            <a:custGeom>
              <a:avLst/>
              <a:gdLst/>
              <a:ahLst/>
              <a:cxnLst/>
              <a:rect l="l" t="t" r="r" b="b"/>
              <a:pathLst>
                <a:path w="7200900" h="6337300">
                  <a:moveTo>
                    <a:pt x="0" y="1056131"/>
                  </a:moveTo>
                  <a:lnTo>
                    <a:pt x="1087" y="1007796"/>
                  </a:lnTo>
                  <a:lnTo>
                    <a:pt x="4316" y="960017"/>
                  </a:lnTo>
                  <a:lnTo>
                    <a:pt x="9643" y="912842"/>
                  </a:lnTo>
                  <a:lnTo>
                    <a:pt x="17019" y="866317"/>
                  </a:lnTo>
                  <a:lnTo>
                    <a:pt x="26397" y="820489"/>
                  </a:lnTo>
                  <a:lnTo>
                    <a:pt x="37733" y="775405"/>
                  </a:lnTo>
                  <a:lnTo>
                    <a:pt x="50978" y="731111"/>
                  </a:lnTo>
                  <a:lnTo>
                    <a:pt x="66085" y="687654"/>
                  </a:lnTo>
                  <a:lnTo>
                    <a:pt x="83010" y="645080"/>
                  </a:lnTo>
                  <a:lnTo>
                    <a:pt x="101704" y="603437"/>
                  </a:lnTo>
                  <a:lnTo>
                    <a:pt x="122121" y="562770"/>
                  </a:lnTo>
                  <a:lnTo>
                    <a:pt x="144215" y="523127"/>
                  </a:lnTo>
                  <a:lnTo>
                    <a:pt x="167939" y="484553"/>
                  </a:lnTo>
                  <a:lnTo>
                    <a:pt x="193245" y="447097"/>
                  </a:lnTo>
                  <a:lnTo>
                    <a:pt x="220089" y="410804"/>
                  </a:lnTo>
                  <a:lnTo>
                    <a:pt x="248422" y="375721"/>
                  </a:lnTo>
                  <a:lnTo>
                    <a:pt x="278198" y="341895"/>
                  </a:lnTo>
                  <a:lnTo>
                    <a:pt x="309372" y="309372"/>
                  </a:lnTo>
                  <a:lnTo>
                    <a:pt x="341895" y="278198"/>
                  </a:lnTo>
                  <a:lnTo>
                    <a:pt x="375721" y="248422"/>
                  </a:lnTo>
                  <a:lnTo>
                    <a:pt x="410804" y="220089"/>
                  </a:lnTo>
                  <a:lnTo>
                    <a:pt x="447097" y="193245"/>
                  </a:lnTo>
                  <a:lnTo>
                    <a:pt x="484553" y="167939"/>
                  </a:lnTo>
                  <a:lnTo>
                    <a:pt x="523127" y="144215"/>
                  </a:lnTo>
                  <a:lnTo>
                    <a:pt x="562770" y="122121"/>
                  </a:lnTo>
                  <a:lnTo>
                    <a:pt x="603437" y="101704"/>
                  </a:lnTo>
                  <a:lnTo>
                    <a:pt x="645080" y="83010"/>
                  </a:lnTo>
                  <a:lnTo>
                    <a:pt x="687654" y="66085"/>
                  </a:lnTo>
                  <a:lnTo>
                    <a:pt x="731111" y="50978"/>
                  </a:lnTo>
                  <a:lnTo>
                    <a:pt x="775405" y="37733"/>
                  </a:lnTo>
                  <a:lnTo>
                    <a:pt x="820489" y="26397"/>
                  </a:lnTo>
                  <a:lnTo>
                    <a:pt x="866317" y="17019"/>
                  </a:lnTo>
                  <a:lnTo>
                    <a:pt x="912842" y="9643"/>
                  </a:lnTo>
                  <a:lnTo>
                    <a:pt x="960017" y="4316"/>
                  </a:lnTo>
                  <a:lnTo>
                    <a:pt x="1007796" y="1087"/>
                  </a:lnTo>
                  <a:lnTo>
                    <a:pt x="1056132" y="0"/>
                  </a:lnTo>
                  <a:lnTo>
                    <a:pt x="6144641" y="0"/>
                  </a:lnTo>
                  <a:lnTo>
                    <a:pt x="6192987" y="1087"/>
                  </a:lnTo>
                  <a:lnTo>
                    <a:pt x="6240775" y="4316"/>
                  </a:lnTo>
                  <a:lnTo>
                    <a:pt x="6287959" y="9643"/>
                  </a:lnTo>
                  <a:lnTo>
                    <a:pt x="6334493" y="17019"/>
                  </a:lnTo>
                  <a:lnTo>
                    <a:pt x="6380329" y="26397"/>
                  </a:lnTo>
                  <a:lnTo>
                    <a:pt x="6425420" y="37733"/>
                  </a:lnTo>
                  <a:lnTo>
                    <a:pt x="6469722" y="50978"/>
                  </a:lnTo>
                  <a:lnTo>
                    <a:pt x="6513185" y="66085"/>
                  </a:lnTo>
                  <a:lnTo>
                    <a:pt x="6555765" y="83010"/>
                  </a:lnTo>
                  <a:lnTo>
                    <a:pt x="6597415" y="101704"/>
                  </a:lnTo>
                  <a:lnTo>
                    <a:pt x="6638087" y="122121"/>
                  </a:lnTo>
                  <a:lnTo>
                    <a:pt x="6677735" y="144215"/>
                  </a:lnTo>
                  <a:lnTo>
                    <a:pt x="6716312" y="167939"/>
                  </a:lnTo>
                  <a:lnTo>
                    <a:pt x="6753773" y="193245"/>
                  </a:lnTo>
                  <a:lnTo>
                    <a:pt x="6790070" y="220089"/>
                  </a:lnTo>
                  <a:lnTo>
                    <a:pt x="6825156" y="248422"/>
                  </a:lnTo>
                  <a:lnTo>
                    <a:pt x="6858986" y="278198"/>
                  </a:lnTo>
                  <a:lnTo>
                    <a:pt x="6891512" y="309371"/>
                  </a:lnTo>
                  <a:lnTo>
                    <a:pt x="6922687" y="341895"/>
                  </a:lnTo>
                  <a:lnTo>
                    <a:pt x="6952466" y="375721"/>
                  </a:lnTo>
                  <a:lnTo>
                    <a:pt x="6980801" y="410804"/>
                  </a:lnTo>
                  <a:lnTo>
                    <a:pt x="7007646" y="447097"/>
                  </a:lnTo>
                  <a:lnTo>
                    <a:pt x="7032954" y="484553"/>
                  </a:lnTo>
                  <a:lnTo>
                    <a:pt x="7056679" y="523127"/>
                  </a:lnTo>
                  <a:lnTo>
                    <a:pt x="7078774" y="562770"/>
                  </a:lnTo>
                  <a:lnTo>
                    <a:pt x="7099192" y="603437"/>
                  </a:lnTo>
                  <a:lnTo>
                    <a:pt x="7117887" y="645080"/>
                  </a:lnTo>
                  <a:lnTo>
                    <a:pt x="7134812" y="687654"/>
                  </a:lnTo>
                  <a:lnTo>
                    <a:pt x="7149921" y="731111"/>
                  </a:lnTo>
                  <a:lnTo>
                    <a:pt x="7163166" y="775405"/>
                  </a:lnTo>
                  <a:lnTo>
                    <a:pt x="7174501" y="820489"/>
                  </a:lnTo>
                  <a:lnTo>
                    <a:pt x="7183880" y="866317"/>
                  </a:lnTo>
                  <a:lnTo>
                    <a:pt x="7191256" y="912842"/>
                  </a:lnTo>
                  <a:lnTo>
                    <a:pt x="7196583" y="960017"/>
                  </a:lnTo>
                  <a:lnTo>
                    <a:pt x="7199812" y="1007796"/>
                  </a:lnTo>
                  <a:lnTo>
                    <a:pt x="7200900" y="1056131"/>
                  </a:lnTo>
                  <a:lnTo>
                    <a:pt x="7200900" y="5280609"/>
                  </a:lnTo>
                  <a:lnTo>
                    <a:pt x="7199812" y="5328952"/>
                  </a:lnTo>
                  <a:lnTo>
                    <a:pt x="7196583" y="5376738"/>
                  </a:lnTo>
                  <a:lnTo>
                    <a:pt x="7191256" y="5423920"/>
                  </a:lnTo>
                  <a:lnTo>
                    <a:pt x="7183880" y="5470450"/>
                  </a:lnTo>
                  <a:lnTo>
                    <a:pt x="7174501" y="5516282"/>
                  </a:lnTo>
                  <a:lnTo>
                    <a:pt x="7163166" y="5561370"/>
                  </a:lnTo>
                  <a:lnTo>
                    <a:pt x="7149921" y="5605668"/>
                  </a:lnTo>
                  <a:lnTo>
                    <a:pt x="7134812" y="5649127"/>
                  </a:lnTo>
                  <a:lnTo>
                    <a:pt x="7117887" y="5691703"/>
                  </a:lnTo>
                  <a:lnTo>
                    <a:pt x="7099192" y="5733348"/>
                  </a:lnTo>
                  <a:lnTo>
                    <a:pt x="7078774" y="5774015"/>
                  </a:lnTo>
                  <a:lnTo>
                    <a:pt x="7056679" y="5813659"/>
                  </a:lnTo>
                  <a:lnTo>
                    <a:pt x="7032954" y="5852232"/>
                  </a:lnTo>
                  <a:lnTo>
                    <a:pt x="7007646" y="5889687"/>
                  </a:lnTo>
                  <a:lnTo>
                    <a:pt x="6980801" y="5925979"/>
                  </a:lnTo>
                  <a:lnTo>
                    <a:pt x="6952466" y="5961061"/>
                  </a:lnTo>
                  <a:lnTo>
                    <a:pt x="6922687" y="5994886"/>
                  </a:lnTo>
                  <a:lnTo>
                    <a:pt x="6891512" y="6027407"/>
                  </a:lnTo>
                  <a:lnTo>
                    <a:pt x="6858986" y="6058578"/>
                  </a:lnTo>
                  <a:lnTo>
                    <a:pt x="6825156" y="6088352"/>
                  </a:lnTo>
                  <a:lnTo>
                    <a:pt x="6790070" y="6116682"/>
                  </a:lnTo>
                  <a:lnTo>
                    <a:pt x="6753773" y="6143523"/>
                  </a:lnTo>
                  <a:lnTo>
                    <a:pt x="6716312" y="6168827"/>
                  </a:lnTo>
                  <a:lnTo>
                    <a:pt x="6677735" y="6192548"/>
                  </a:lnTo>
                  <a:lnTo>
                    <a:pt x="6638087" y="6214639"/>
                  </a:lnTo>
                  <a:lnTo>
                    <a:pt x="6597415" y="6235053"/>
                  </a:lnTo>
                  <a:lnTo>
                    <a:pt x="6555765" y="6253745"/>
                  </a:lnTo>
                  <a:lnTo>
                    <a:pt x="6513185" y="6270666"/>
                  </a:lnTo>
                  <a:lnTo>
                    <a:pt x="6469722" y="6285772"/>
                  </a:lnTo>
                  <a:lnTo>
                    <a:pt x="6425420" y="6299015"/>
                  </a:lnTo>
                  <a:lnTo>
                    <a:pt x="6380329" y="6310348"/>
                  </a:lnTo>
                  <a:lnTo>
                    <a:pt x="6334493" y="6319725"/>
                  </a:lnTo>
                  <a:lnTo>
                    <a:pt x="6287959" y="6327099"/>
                  </a:lnTo>
                  <a:lnTo>
                    <a:pt x="6240775" y="6332425"/>
                  </a:lnTo>
                  <a:lnTo>
                    <a:pt x="6192987" y="6335654"/>
                  </a:lnTo>
                  <a:lnTo>
                    <a:pt x="6144641" y="6336741"/>
                  </a:lnTo>
                  <a:lnTo>
                    <a:pt x="1056132" y="6336741"/>
                  </a:lnTo>
                  <a:lnTo>
                    <a:pt x="1007796" y="6335654"/>
                  </a:lnTo>
                  <a:lnTo>
                    <a:pt x="960017" y="6332425"/>
                  </a:lnTo>
                  <a:lnTo>
                    <a:pt x="912842" y="6327099"/>
                  </a:lnTo>
                  <a:lnTo>
                    <a:pt x="866317" y="6319725"/>
                  </a:lnTo>
                  <a:lnTo>
                    <a:pt x="820489" y="6310348"/>
                  </a:lnTo>
                  <a:lnTo>
                    <a:pt x="775405" y="6299015"/>
                  </a:lnTo>
                  <a:lnTo>
                    <a:pt x="731111" y="6285772"/>
                  </a:lnTo>
                  <a:lnTo>
                    <a:pt x="687654" y="6270666"/>
                  </a:lnTo>
                  <a:lnTo>
                    <a:pt x="645080" y="6253745"/>
                  </a:lnTo>
                  <a:lnTo>
                    <a:pt x="603437" y="6235053"/>
                  </a:lnTo>
                  <a:lnTo>
                    <a:pt x="562770" y="6214639"/>
                  </a:lnTo>
                  <a:lnTo>
                    <a:pt x="523127" y="6192548"/>
                  </a:lnTo>
                  <a:lnTo>
                    <a:pt x="484553" y="6168827"/>
                  </a:lnTo>
                  <a:lnTo>
                    <a:pt x="447097" y="6143523"/>
                  </a:lnTo>
                  <a:lnTo>
                    <a:pt x="410804" y="6116682"/>
                  </a:lnTo>
                  <a:lnTo>
                    <a:pt x="375721" y="6088352"/>
                  </a:lnTo>
                  <a:lnTo>
                    <a:pt x="341895" y="6058578"/>
                  </a:lnTo>
                  <a:lnTo>
                    <a:pt x="309371" y="6027407"/>
                  </a:lnTo>
                  <a:lnTo>
                    <a:pt x="278198" y="5994886"/>
                  </a:lnTo>
                  <a:lnTo>
                    <a:pt x="248422" y="5961061"/>
                  </a:lnTo>
                  <a:lnTo>
                    <a:pt x="220089" y="5925979"/>
                  </a:lnTo>
                  <a:lnTo>
                    <a:pt x="193245" y="5889687"/>
                  </a:lnTo>
                  <a:lnTo>
                    <a:pt x="167939" y="5852232"/>
                  </a:lnTo>
                  <a:lnTo>
                    <a:pt x="144215" y="5813659"/>
                  </a:lnTo>
                  <a:lnTo>
                    <a:pt x="122121" y="5774015"/>
                  </a:lnTo>
                  <a:lnTo>
                    <a:pt x="101704" y="5733348"/>
                  </a:lnTo>
                  <a:lnTo>
                    <a:pt x="83010" y="5691703"/>
                  </a:lnTo>
                  <a:lnTo>
                    <a:pt x="66085" y="5649127"/>
                  </a:lnTo>
                  <a:lnTo>
                    <a:pt x="50978" y="5605668"/>
                  </a:lnTo>
                  <a:lnTo>
                    <a:pt x="37733" y="5561370"/>
                  </a:lnTo>
                  <a:lnTo>
                    <a:pt x="26397" y="5516282"/>
                  </a:lnTo>
                  <a:lnTo>
                    <a:pt x="17019" y="5470450"/>
                  </a:lnTo>
                  <a:lnTo>
                    <a:pt x="9643" y="5423920"/>
                  </a:lnTo>
                  <a:lnTo>
                    <a:pt x="4316" y="5376738"/>
                  </a:lnTo>
                  <a:lnTo>
                    <a:pt x="1087" y="5328952"/>
                  </a:lnTo>
                  <a:lnTo>
                    <a:pt x="0" y="5280609"/>
                  </a:lnTo>
                  <a:lnTo>
                    <a:pt x="0" y="105613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067812" cy="1723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483" y="385572"/>
              <a:ext cx="1687067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900" y="751331"/>
              <a:ext cx="1813560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2309" y="460705"/>
            <a:ext cx="14331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ФОРМИ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0" dirty="0">
                <a:latin typeface="Times New Roman"/>
                <a:cs typeface="Times New Roman"/>
              </a:rPr>
              <a:t>ОБМАНУ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783" y="961809"/>
            <a:ext cx="5669280" cy="5078730"/>
          </a:xfrm>
          <a:custGeom>
            <a:avLst/>
            <a:gdLst/>
            <a:ahLst/>
            <a:cxnLst/>
            <a:rect l="l" t="t" r="r" b="b"/>
            <a:pathLst>
              <a:path w="5669280" h="5078730">
                <a:moveTo>
                  <a:pt x="5668899" y="0"/>
                </a:moveTo>
                <a:lnTo>
                  <a:pt x="0" y="0"/>
                </a:lnTo>
                <a:lnTo>
                  <a:pt x="0" y="5078349"/>
                </a:lnTo>
                <a:lnTo>
                  <a:pt x="5668899" y="5078349"/>
                </a:lnTo>
                <a:lnTo>
                  <a:pt x="5668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36004" y="988822"/>
            <a:ext cx="2296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7890" algn="l"/>
                <a:tab pos="1413510" algn="l"/>
              </a:tabLst>
            </a:pPr>
            <a:r>
              <a:rPr sz="1600" spc="-5" dirty="0">
                <a:latin typeface="Times New Roman"/>
                <a:cs typeface="Times New Roman"/>
              </a:rPr>
              <a:t>зокрема	при	</a:t>
            </a:r>
            <a:r>
              <a:rPr sz="1600" spc="-15" dirty="0">
                <a:latin typeface="Times New Roman"/>
                <a:cs typeface="Times New Roman"/>
              </a:rPr>
              <a:t>виконанні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3158" y="988822"/>
            <a:ext cx="4006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  <a:tab pos="156083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недозволене	</a:t>
            </a:r>
            <a:r>
              <a:rPr sz="1600" spc="-5" dirty="0">
                <a:latin typeface="Times New Roman"/>
                <a:cs typeface="Times New Roman"/>
              </a:rPr>
              <a:t>співробітництво,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tabLst>
                <a:tab pos="1642745" algn="l"/>
                <a:tab pos="2630805" algn="l"/>
                <a:tab pos="3081655" algn="l"/>
              </a:tabLst>
            </a:pP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-11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сь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5" dirty="0">
                <a:latin typeface="Times New Roman"/>
                <a:cs typeface="Times New Roman"/>
              </a:rPr>
              <a:t>р</a:t>
            </a:r>
            <a:r>
              <a:rPr sz="1600" spc="2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тів,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щ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35" dirty="0">
                <a:latin typeface="Times New Roman"/>
                <a:cs typeface="Times New Roman"/>
              </a:rPr>
              <a:t>ю</a:t>
            </a:r>
            <a:r>
              <a:rPr sz="1600" spc="-5" dirty="0">
                <a:latin typeface="Times New Roman"/>
                <a:cs typeface="Times New Roman"/>
              </a:rPr>
              <a:t>ться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985" indent="3888104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 </a:t>
            </a:r>
            <a:r>
              <a:rPr spc="-20" dirty="0"/>
              <a:t>результати  </a:t>
            </a:r>
            <a:r>
              <a:rPr dirty="0"/>
              <a:t>самостійної </a:t>
            </a:r>
            <a:r>
              <a:rPr spc="-5" dirty="0"/>
              <a:t>роботи; </a:t>
            </a:r>
            <a:r>
              <a:rPr spc="-10" dirty="0"/>
              <a:t>використання недозволеної </a:t>
            </a:r>
            <a:r>
              <a:rPr spc="-5" dirty="0"/>
              <a:t>допомоги  </a:t>
            </a:r>
            <a:r>
              <a:rPr spc="-10" dirty="0"/>
              <a:t>під </a:t>
            </a:r>
            <a:r>
              <a:rPr spc="-5" dirty="0"/>
              <a:t>час </a:t>
            </a:r>
            <a:r>
              <a:rPr spc="-15" dirty="0"/>
              <a:t>виконання </a:t>
            </a:r>
            <a:r>
              <a:rPr spc="-5" dirty="0"/>
              <a:t>індивідуальних </a:t>
            </a:r>
            <a:r>
              <a:rPr spc="5" dirty="0"/>
              <a:t>та </a:t>
            </a:r>
            <a:r>
              <a:rPr spc="-15" dirty="0"/>
              <a:t>контрольних</a:t>
            </a:r>
            <a:r>
              <a:rPr spc="200" dirty="0"/>
              <a:t> </a:t>
            </a:r>
            <a:r>
              <a:rPr spc="-10" dirty="0"/>
              <a:t>завдань;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15" dirty="0"/>
              <a:t>повторне </a:t>
            </a:r>
            <a:r>
              <a:rPr spc="-10" dirty="0"/>
              <a:t>подання </a:t>
            </a:r>
            <a:r>
              <a:rPr spc="-20" dirty="0"/>
              <a:t>здобувачами </a:t>
            </a:r>
            <a:r>
              <a:rPr dirty="0"/>
              <a:t>освіти </a:t>
            </a:r>
            <a:r>
              <a:rPr spc="-5" dirty="0"/>
              <a:t>письмових </a:t>
            </a:r>
            <a:r>
              <a:rPr spc="-20" dirty="0"/>
              <a:t>робіт, </a:t>
            </a:r>
            <a:r>
              <a:rPr spc="-5" dirty="0"/>
              <a:t>які  </a:t>
            </a:r>
            <a:r>
              <a:rPr spc="-30" dirty="0"/>
              <a:t>вже </a:t>
            </a:r>
            <a:r>
              <a:rPr spc="-10" dirty="0"/>
              <a:t>подавалися </a:t>
            </a:r>
            <a:r>
              <a:rPr dirty="0"/>
              <a:t>як </a:t>
            </a:r>
            <a:r>
              <a:rPr spc="-5" dirty="0"/>
              <a:t>звітність з </a:t>
            </a:r>
            <a:r>
              <a:rPr dirty="0"/>
              <a:t>інших дисциплін, </a:t>
            </a:r>
            <a:r>
              <a:rPr spc="-5" dirty="0"/>
              <a:t>без </a:t>
            </a:r>
            <a:r>
              <a:rPr spc="-10" dirty="0"/>
              <a:t>дозволу  </a:t>
            </a:r>
            <a:r>
              <a:rPr spc="-15" dirty="0"/>
              <a:t>викладача </a:t>
            </a:r>
            <a:r>
              <a:rPr spc="-10" dirty="0"/>
              <a:t>(іноді </a:t>
            </a:r>
            <a:r>
              <a:rPr spc="-5" dirty="0"/>
              <a:t>це </a:t>
            </a:r>
            <a:r>
              <a:rPr spc="-15" dirty="0"/>
              <a:t>розглядають </a:t>
            </a:r>
            <a:r>
              <a:rPr spc="-5" dirty="0"/>
              <a:t>як різновид</a:t>
            </a:r>
            <a:r>
              <a:rPr spc="190" dirty="0"/>
              <a:t> </a:t>
            </a:r>
            <a:r>
              <a:rPr spc="-10" dirty="0"/>
              <a:t>самоплагіату);</a:t>
            </a: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10" dirty="0"/>
              <a:t>підробка</a:t>
            </a:r>
            <a:r>
              <a:rPr spc="105" dirty="0"/>
              <a:t> </a:t>
            </a:r>
            <a:r>
              <a:rPr spc="-5" dirty="0"/>
              <a:t>підписів</a:t>
            </a:r>
            <a:r>
              <a:rPr spc="105" dirty="0"/>
              <a:t> </a:t>
            </a:r>
            <a:r>
              <a:rPr spc="-5" dirty="0"/>
              <a:t>в</a:t>
            </a:r>
            <a:r>
              <a:rPr spc="100" dirty="0"/>
              <a:t> </a:t>
            </a:r>
            <a:r>
              <a:rPr spc="-5" dirty="0"/>
              <a:t>офіційних</a:t>
            </a:r>
            <a:r>
              <a:rPr spc="114" dirty="0"/>
              <a:t> </a:t>
            </a:r>
            <a:r>
              <a:rPr spc="-5" dirty="0"/>
              <a:t>документах</a:t>
            </a:r>
            <a:r>
              <a:rPr spc="105" dirty="0"/>
              <a:t> </a:t>
            </a:r>
            <a:r>
              <a:rPr spc="-10" dirty="0"/>
              <a:t>(залікових</a:t>
            </a:r>
          </a:p>
          <a:p>
            <a:pPr marL="299085" algn="just">
              <a:lnSpc>
                <a:spcPct val="100000"/>
              </a:lnSpc>
            </a:pPr>
            <a:r>
              <a:rPr spc="-5" dirty="0"/>
              <a:t>книжках, актах, звітах, </a:t>
            </a:r>
            <a:r>
              <a:rPr spc="-20" dirty="0"/>
              <a:t>угодах</a:t>
            </a:r>
            <a:r>
              <a:rPr spc="30" dirty="0"/>
              <a:t> </a:t>
            </a:r>
            <a:r>
              <a:rPr spc="-10" dirty="0"/>
              <a:t>тощо);</a:t>
            </a:r>
          </a:p>
          <a:p>
            <a:pPr marL="299085" marR="762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5" dirty="0"/>
              <a:t>надання відгуків або </a:t>
            </a:r>
            <a:r>
              <a:rPr dirty="0"/>
              <a:t>рецензій на </a:t>
            </a:r>
            <a:r>
              <a:rPr spc="-30" dirty="0"/>
              <a:t>наукові </a:t>
            </a:r>
            <a:r>
              <a:rPr spc="-5" dirty="0"/>
              <a:t>або </a:t>
            </a:r>
            <a:r>
              <a:rPr spc="-10" dirty="0"/>
              <a:t>навчальні  </a:t>
            </a:r>
            <a:r>
              <a:rPr spc="-5" dirty="0"/>
              <a:t>роботи без </a:t>
            </a:r>
            <a:r>
              <a:rPr spc="-10" dirty="0"/>
              <a:t>належного проведення </a:t>
            </a:r>
            <a:r>
              <a:rPr spc="-5" dirty="0"/>
              <a:t>їх</a:t>
            </a:r>
            <a:r>
              <a:rPr spc="105" dirty="0"/>
              <a:t> </a:t>
            </a:r>
            <a:r>
              <a:rPr spc="-10" dirty="0"/>
              <a:t>експертизи;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5" dirty="0"/>
              <a:t>надання закладом вищої </a:t>
            </a:r>
            <a:r>
              <a:rPr spc="5" dirty="0"/>
              <a:t>освіти </a:t>
            </a:r>
            <a:r>
              <a:rPr spc="-5" dirty="0"/>
              <a:t>або </a:t>
            </a:r>
            <a:r>
              <a:rPr spc="-15" dirty="0"/>
              <a:t>його </a:t>
            </a:r>
            <a:r>
              <a:rPr spc="-5" dirty="0"/>
              <a:t>співробітниками  недостовірної інформації </a:t>
            </a:r>
            <a:r>
              <a:rPr spc="-10" dirty="0"/>
              <a:t>про </a:t>
            </a:r>
            <a:r>
              <a:rPr spc="-5" dirty="0"/>
              <a:t>заклад, </a:t>
            </a:r>
            <a:r>
              <a:rPr spc="-15" dirty="0"/>
              <a:t>його </a:t>
            </a:r>
            <a:r>
              <a:rPr spc="5" dirty="0"/>
              <a:t>освітні  </a:t>
            </a:r>
            <a:r>
              <a:rPr spc="-5" dirty="0"/>
              <a:t>програми, систему оцінювання, </a:t>
            </a:r>
            <a:r>
              <a:rPr spc="-20" dirty="0"/>
              <a:t>результати </a:t>
            </a:r>
            <a:r>
              <a:rPr spc="-10" dirty="0"/>
              <a:t>навчання,  </a:t>
            </a:r>
            <a:r>
              <a:rPr spc="-20" dirty="0"/>
              <a:t>конкурси</a:t>
            </a:r>
            <a:r>
              <a:rPr spc="15" dirty="0"/>
              <a:t> </a:t>
            </a:r>
            <a:r>
              <a:rPr spc="-10" dirty="0"/>
              <a:t>тощо;</a:t>
            </a: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pc="-10" dirty="0"/>
              <a:t>неправдиві </a:t>
            </a:r>
            <a:r>
              <a:rPr spc="-5" dirty="0"/>
              <a:t>повідомлення </a:t>
            </a:r>
            <a:r>
              <a:rPr spc="-20" dirty="0"/>
              <a:t>здобувачів </a:t>
            </a:r>
            <a:r>
              <a:rPr spc="5" dirty="0"/>
              <a:t>освіти </a:t>
            </a:r>
            <a:r>
              <a:rPr spc="-10" dirty="0"/>
              <a:t>про події, </a:t>
            </a:r>
            <a:r>
              <a:rPr spc="-5" dirty="0"/>
              <a:t>які  </a:t>
            </a:r>
            <a:r>
              <a:rPr spc="-10" dirty="0"/>
              <a:t>вимагають </a:t>
            </a:r>
            <a:r>
              <a:rPr spc="-5" dirty="0"/>
              <a:t>припинення освітнього </a:t>
            </a:r>
            <a:r>
              <a:rPr spc="-25" dirty="0"/>
              <a:t>процесу, </a:t>
            </a:r>
            <a:r>
              <a:rPr dirty="0"/>
              <a:t>перенесення  </a:t>
            </a:r>
            <a:r>
              <a:rPr spc="-15" dirty="0"/>
              <a:t>контрольних заходів </a:t>
            </a:r>
            <a:r>
              <a:rPr spc="-10" dirty="0"/>
              <a:t>тощо </a:t>
            </a:r>
            <a:r>
              <a:rPr spc="-5" dirty="0"/>
              <a:t>(техногенні аварії, стихійні </a:t>
            </a:r>
            <a:r>
              <a:rPr spc="-10" dirty="0"/>
              <a:t>лиха,  </a:t>
            </a:r>
            <a:r>
              <a:rPr spc="-5" dirty="0"/>
              <a:t>загроза </a:t>
            </a:r>
            <a:r>
              <a:rPr spc="-25" dirty="0"/>
              <a:t>вибуху</a:t>
            </a:r>
            <a:r>
              <a:rPr spc="15" dirty="0"/>
              <a:t> </a:t>
            </a:r>
            <a:r>
              <a:rPr spc="-10" dirty="0"/>
              <a:t>тощо)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3730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2104" y="1126235"/>
              <a:ext cx="3259836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0079" y="1216913"/>
            <a:ext cx="2816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5" dirty="0">
                <a:latin typeface="Times New Roman"/>
                <a:cs typeface="Times New Roman"/>
              </a:rPr>
              <a:t>ХАБАРНИЦТВО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021" y="465327"/>
            <a:ext cx="4530725" cy="203136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300"/>
              </a:spcBef>
            </a:pPr>
            <a:r>
              <a:rPr sz="1800" i="1" spc="-5" dirty="0">
                <a:latin typeface="Times New Roman"/>
                <a:cs typeface="Times New Roman"/>
              </a:rPr>
              <a:t>надання (отримання) </a:t>
            </a:r>
            <a:r>
              <a:rPr sz="1800" i="1" spc="-20" dirty="0">
                <a:latin typeface="Times New Roman"/>
                <a:cs typeface="Times New Roman"/>
              </a:rPr>
              <a:t>учасником </a:t>
            </a:r>
            <a:r>
              <a:rPr sz="1800" i="1" spc="-5" dirty="0">
                <a:latin typeface="Times New Roman"/>
                <a:cs typeface="Times New Roman"/>
              </a:rPr>
              <a:t>освітнього  </a:t>
            </a:r>
            <a:r>
              <a:rPr sz="1800" i="1" dirty="0">
                <a:latin typeface="Times New Roman"/>
                <a:cs typeface="Times New Roman"/>
              </a:rPr>
              <a:t>процесу чи </a:t>
            </a:r>
            <a:r>
              <a:rPr sz="1800" i="1" spc="-5" dirty="0">
                <a:latin typeface="Times New Roman"/>
                <a:cs typeface="Times New Roman"/>
              </a:rPr>
              <a:t>пропозиція щодо надання  (отримання) </a:t>
            </a:r>
            <a:r>
              <a:rPr sz="1800" i="1" spc="-15" dirty="0">
                <a:latin typeface="Times New Roman"/>
                <a:cs typeface="Times New Roman"/>
              </a:rPr>
              <a:t>коштів, </a:t>
            </a:r>
            <a:r>
              <a:rPr sz="1800" i="1" spc="-5" dirty="0">
                <a:latin typeface="Times New Roman"/>
                <a:cs typeface="Times New Roman"/>
              </a:rPr>
              <a:t>майна, послуг, </a:t>
            </a:r>
            <a:r>
              <a:rPr sz="1800" i="1" dirty="0">
                <a:latin typeface="Times New Roman"/>
                <a:cs typeface="Times New Roman"/>
              </a:rPr>
              <a:t>пільг </a:t>
            </a:r>
            <a:r>
              <a:rPr sz="1800" i="1" spc="5" dirty="0">
                <a:latin typeface="Times New Roman"/>
                <a:cs typeface="Times New Roman"/>
              </a:rPr>
              <a:t>чи  </a:t>
            </a:r>
            <a:r>
              <a:rPr sz="1800" i="1" spc="-5" dirty="0">
                <a:latin typeface="Times New Roman"/>
                <a:cs typeface="Times New Roman"/>
              </a:rPr>
              <a:t>будь-яких </a:t>
            </a:r>
            <a:r>
              <a:rPr sz="1800" i="1" dirty="0">
                <a:latin typeface="Times New Roman"/>
                <a:cs typeface="Times New Roman"/>
              </a:rPr>
              <a:t>інших </a:t>
            </a:r>
            <a:r>
              <a:rPr sz="1800" i="1" spc="-10" dirty="0">
                <a:latin typeface="Times New Roman"/>
                <a:cs typeface="Times New Roman"/>
              </a:rPr>
              <a:t>благ </a:t>
            </a:r>
            <a:r>
              <a:rPr sz="1800" i="1" spc="-5" dirty="0">
                <a:latin typeface="Times New Roman"/>
                <a:cs typeface="Times New Roman"/>
              </a:rPr>
              <a:t>матеріального </a:t>
            </a:r>
            <a:r>
              <a:rPr sz="1800" i="1" spc="-10" dirty="0">
                <a:latin typeface="Times New Roman"/>
                <a:cs typeface="Times New Roman"/>
              </a:rPr>
              <a:t>або  нематеріального характеру </a:t>
            </a:r>
            <a:r>
              <a:rPr sz="1800" i="1" dirty="0">
                <a:latin typeface="Times New Roman"/>
                <a:cs typeface="Times New Roman"/>
              </a:rPr>
              <a:t>з </a:t>
            </a:r>
            <a:r>
              <a:rPr sz="1800" i="1" spc="-10" dirty="0">
                <a:latin typeface="Times New Roman"/>
                <a:cs typeface="Times New Roman"/>
              </a:rPr>
              <a:t>метою  </a:t>
            </a:r>
            <a:r>
              <a:rPr sz="1800" i="1" spc="-5" dirty="0">
                <a:latin typeface="Times New Roman"/>
                <a:cs typeface="Times New Roman"/>
              </a:rPr>
              <a:t>отримання </a:t>
            </a:r>
            <a:r>
              <a:rPr sz="1800" i="1" spc="-10" dirty="0">
                <a:latin typeface="Times New Roman"/>
                <a:cs typeface="Times New Roman"/>
              </a:rPr>
              <a:t>неправомірної </a:t>
            </a:r>
            <a:r>
              <a:rPr sz="1800" i="1" spc="-5" dirty="0">
                <a:latin typeface="Times New Roman"/>
                <a:cs typeface="Times New Roman"/>
              </a:rPr>
              <a:t>переваги </a:t>
            </a:r>
            <a:r>
              <a:rPr sz="1800" i="1" dirty="0">
                <a:latin typeface="Times New Roman"/>
                <a:cs typeface="Times New Roman"/>
              </a:rPr>
              <a:t>в  </a:t>
            </a:r>
            <a:r>
              <a:rPr sz="1800" i="1" spc="-10" dirty="0">
                <a:latin typeface="Times New Roman"/>
                <a:cs typeface="Times New Roman"/>
              </a:rPr>
              <a:t>освітньому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процесі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8575" y="3832478"/>
            <a:ext cx="9164955" cy="2529205"/>
            <a:chOff x="-28575" y="3832478"/>
            <a:chExt cx="9164955" cy="2529205"/>
          </a:xfrm>
        </p:grpSpPr>
        <p:sp>
          <p:nvSpPr>
            <p:cNvPr id="9" name="object 9"/>
            <p:cNvSpPr/>
            <p:nvPr/>
          </p:nvSpPr>
          <p:spPr>
            <a:xfrm>
              <a:off x="0" y="4020311"/>
              <a:ext cx="7583424" cy="23408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61053"/>
              <a:ext cx="7200773" cy="21176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861053"/>
              <a:ext cx="7200900" cy="2117725"/>
            </a:xfrm>
            <a:custGeom>
              <a:avLst/>
              <a:gdLst/>
              <a:ahLst/>
              <a:cxnLst/>
              <a:rect l="l" t="t" r="r" b="b"/>
              <a:pathLst>
                <a:path w="7200900" h="2117725">
                  <a:moveTo>
                    <a:pt x="0" y="352933"/>
                  </a:moveTo>
                  <a:lnTo>
                    <a:pt x="3222" y="305036"/>
                  </a:lnTo>
                  <a:lnTo>
                    <a:pt x="12608" y="259100"/>
                  </a:lnTo>
                  <a:lnTo>
                    <a:pt x="27737" y="215544"/>
                  </a:lnTo>
                  <a:lnTo>
                    <a:pt x="48189" y="174789"/>
                  </a:lnTo>
                  <a:lnTo>
                    <a:pt x="73543" y="137255"/>
                  </a:lnTo>
                  <a:lnTo>
                    <a:pt x="103379" y="103362"/>
                  </a:lnTo>
                  <a:lnTo>
                    <a:pt x="137276" y="73530"/>
                  </a:lnTo>
                  <a:lnTo>
                    <a:pt x="174814" y="48180"/>
                  </a:lnTo>
                  <a:lnTo>
                    <a:pt x="215571" y="27731"/>
                  </a:lnTo>
                  <a:lnTo>
                    <a:pt x="259128" y="12605"/>
                  </a:lnTo>
                  <a:lnTo>
                    <a:pt x="305064" y="3221"/>
                  </a:lnTo>
                  <a:lnTo>
                    <a:pt x="352958" y="0"/>
                  </a:lnTo>
                  <a:lnTo>
                    <a:pt x="6847840" y="0"/>
                  </a:lnTo>
                  <a:lnTo>
                    <a:pt x="6895736" y="3221"/>
                  </a:lnTo>
                  <a:lnTo>
                    <a:pt x="6941672" y="12605"/>
                  </a:lnTo>
                  <a:lnTo>
                    <a:pt x="6985228" y="27731"/>
                  </a:lnTo>
                  <a:lnTo>
                    <a:pt x="7025983" y="48180"/>
                  </a:lnTo>
                  <a:lnTo>
                    <a:pt x="7063517" y="73530"/>
                  </a:lnTo>
                  <a:lnTo>
                    <a:pt x="7097410" y="103362"/>
                  </a:lnTo>
                  <a:lnTo>
                    <a:pt x="7127242" y="137255"/>
                  </a:lnTo>
                  <a:lnTo>
                    <a:pt x="7152592" y="174789"/>
                  </a:lnTo>
                  <a:lnTo>
                    <a:pt x="7173041" y="215544"/>
                  </a:lnTo>
                  <a:lnTo>
                    <a:pt x="7188167" y="259100"/>
                  </a:lnTo>
                  <a:lnTo>
                    <a:pt x="7197551" y="305036"/>
                  </a:lnTo>
                  <a:lnTo>
                    <a:pt x="7200773" y="352933"/>
                  </a:lnTo>
                  <a:lnTo>
                    <a:pt x="7200773" y="1764741"/>
                  </a:lnTo>
                  <a:lnTo>
                    <a:pt x="7197551" y="1812635"/>
                  </a:lnTo>
                  <a:lnTo>
                    <a:pt x="7188167" y="1858571"/>
                  </a:lnTo>
                  <a:lnTo>
                    <a:pt x="7173041" y="1902128"/>
                  </a:lnTo>
                  <a:lnTo>
                    <a:pt x="7152592" y="1942885"/>
                  </a:lnTo>
                  <a:lnTo>
                    <a:pt x="7127242" y="1980423"/>
                  </a:lnTo>
                  <a:lnTo>
                    <a:pt x="7097410" y="2014320"/>
                  </a:lnTo>
                  <a:lnTo>
                    <a:pt x="7063517" y="2044155"/>
                  </a:lnTo>
                  <a:lnTo>
                    <a:pt x="7025983" y="2069510"/>
                  </a:lnTo>
                  <a:lnTo>
                    <a:pt x="6985228" y="2089962"/>
                  </a:lnTo>
                  <a:lnTo>
                    <a:pt x="6941672" y="2105091"/>
                  </a:lnTo>
                  <a:lnTo>
                    <a:pt x="6895736" y="2114477"/>
                  </a:lnTo>
                  <a:lnTo>
                    <a:pt x="6847840" y="2117699"/>
                  </a:lnTo>
                  <a:lnTo>
                    <a:pt x="352958" y="2117699"/>
                  </a:lnTo>
                  <a:lnTo>
                    <a:pt x="305064" y="2114477"/>
                  </a:lnTo>
                  <a:lnTo>
                    <a:pt x="259128" y="2105091"/>
                  </a:lnTo>
                  <a:lnTo>
                    <a:pt x="215571" y="2089962"/>
                  </a:lnTo>
                  <a:lnTo>
                    <a:pt x="174814" y="2069510"/>
                  </a:lnTo>
                  <a:lnTo>
                    <a:pt x="137276" y="2044155"/>
                  </a:lnTo>
                  <a:lnTo>
                    <a:pt x="103379" y="2014320"/>
                  </a:lnTo>
                  <a:lnTo>
                    <a:pt x="73543" y="1980423"/>
                  </a:lnTo>
                  <a:lnTo>
                    <a:pt x="48189" y="1942885"/>
                  </a:lnTo>
                  <a:lnTo>
                    <a:pt x="27737" y="1902128"/>
                  </a:lnTo>
                  <a:lnTo>
                    <a:pt x="12608" y="1858571"/>
                  </a:lnTo>
                  <a:lnTo>
                    <a:pt x="3222" y="1812635"/>
                  </a:lnTo>
                  <a:lnTo>
                    <a:pt x="0" y="1764741"/>
                  </a:lnTo>
                  <a:lnTo>
                    <a:pt x="0" y="35293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9076" y="4076699"/>
              <a:ext cx="4337304" cy="18821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0115" y="4344923"/>
              <a:ext cx="3396995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2703" y="4710683"/>
              <a:ext cx="3125724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4788" y="5076443"/>
              <a:ext cx="1709927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78170" y="4420870"/>
            <a:ext cx="2938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ХАБАРНИЦТВО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ЯК  КРИМІНАЛЬНИЙ  </a:t>
            </a:r>
            <a:r>
              <a:rPr sz="2400" b="1" spc="-30" dirty="0">
                <a:latin typeface="Times New Roman"/>
                <a:cs typeface="Times New Roman"/>
              </a:rPr>
              <a:t>ЗЛОЧИН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7246" y="4208907"/>
            <a:ext cx="4535805" cy="1323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377825" indent="-287020" algn="just">
              <a:lnSpc>
                <a:spcPct val="100000"/>
              </a:lnSpc>
              <a:spcBef>
                <a:spcPts val="300"/>
              </a:spcBef>
              <a:buFont typeface="Wingdings"/>
              <a:buChar char=""/>
              <a:tabLst>
                <a:tab pos="378460" algn="l"/>
              </a:tabLst>
            </a:pPr>
            <a:r>
              <a:rPr sz="2000" spc="-5" dirty="0">
                <a:latin typeface="Times New Roman"/>
                <a:cs typeface="Times New Roman"/>
              </a:rPr>
              <a:t>це неправомірна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вигода;</a:t>
            </a:r>
            <a:endParaRPr sz="2000">
              <a:latin typeface="Times New Roman"/>
              <a:cs typeface="Times New Roman"/>
            </a:endParaRPr>
          </a:p>
          <a:p>
            <a:pPr marL="377825" marR="84455" indent="-287020" algn="just">
              <a:lnSpc>
                <a:spcPct val="100000"/>
              </a:lnSpc>
              <a:buFont typeface="Wingdings"/>
              <a:buChar char=""/>
              <a:tabLst>
                <a:tab pos="378460" algn="l"/>
                <a:tab pos="2637790" algn="l"/>
              </a:tabLst>
            </a:pPr>
            <a:r>
              <a:rPr sz="2000" spc="-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риміналь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від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ов</a:t>
            </a:r>
            <a:r>
              <a:rPr sz="2000" spc="-10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ть  </a:t>
            </a:r>
            <a:r>
              <a:rPr sz="2000" spc="-15" dirty="0">
                <a:latin typeface="Times New Roman"/>
                <a:cs typeface="Times New Roman"/>
              </a:rPr>
              <a:t>передбачена </a:t>
            </a:r>
            <a:r>
              <a:rPr sz="2000" spc="-10" dirty="0">
                <a:latin typeface="Times New Roman"/>
                <a:cs typeface="Times New Roman"/>
              </a:rPr>
              <a:t>статтями </a:t>
            </a:r>
            <a:r>
              <a:rPr sz="2000" spc="-5" dirty="0">
                <a:latin typeface="Times New Roman"/>
                <a:cs typeface="Times New Roman"/>
              </a:rPr>
              <a:t>368, 368-3, </a:t>
            </a:r>
            <a:r>
              <a:rPr sz="2000" spc="-10" dirty="0">
                <a:latin typeface="Times New Roman"/>
                <a:cs typeface="Times New Roman"/>
              </a:rPr>
              <a:t>369  </a:t>
            </a:r>
            <a:r>
              <a:rPr sz="2000" spc="-5" dirty="0">
                <a:latin typeface="Times New Roman"/>
                <a:cs typeface="Times New Roman"/>
              </a:rPr>
              <a:t>Кримінального </a:t>
            </a:r>
            <a:r>
              <a:rPr sz="2000" spc="-35" dirty="0">
                <a:latin typeface="Times New Roman"/>
                <a:cs typeface="Times New Roman"/>
              </a:rPr>
              <a:t>кодексу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України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35051"/>
            <a:ext cx="9044940" cy="2771140"/>
            <a:chOff x="99060" y="35051"/>
            <a:chExt cx="9044940" cy="2771140"/>
          </a:xfrm>
        </p:grpSpPr>
        <p:sp>
          <p:nvSpPr>
            <p:cNvPr id="3" name="object 3"/>
            <p:cNvSpPr/>
            <p:nvPr/>
          </p:nvSpPr>
          <p:spPr>
            <a:xfrm>
              <a:off x="3142487" y="97536"/>
              <a:ext cx="6001511" cy="2708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35051"/>
              <a:ext cx="3578352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7007" y="486156"/>
              <a:ext cx="1687067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60" y="851915"/>
              <a:ext cx="276453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0259" y="561847"/>
            <a:ext cx="2385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6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ФОРМИ  </a:t>
            </a:r>
            <a:r>
              <a:rPr sz="2400" b="1" spc="-5" dirty="0">
                <a:latin typeface="Times New Roman"/>
                <a:cs typeface="Times New Roman"/>
              </a:rPr>
              <a:t>Х</a:t>
            </a:r>
            <a:r>
              <a:rPr sz="2400" b="1" spc="-10" dirty="0">
                <a:latin typeface="Times New Roman"/>
                <a:cs typeface="Times New Roman"/>
              </a:rPr>
              <a:t>А</a:t>
            </a:r>
            <a:r>
              <a:rPr sz="2400" b="1" spc="-40" dirty="0">
                <a:latin typeface="Times New Roman"/>
                <a:cs typeface="Times New Roman"/>
              </a:rPr>
              <a:t>Б</a:t>
            </a:r>
            <a:r>
              <a:rPr sz="2400" b="1" spc="-5" dirty="0">
                <a:latin typeface="Times New Roman"/>
                <a:cs typeface="Times New Roman"/>
              </a:rPr>
              <a:t>АРНИ</a:t>
            </a:r>
            <a:r>
              <a:rPr sz="2400" b="1" dirty="0">
                <a:latin typeface="Times New Roman"/>
                <a:cs typeface="Times New Roman"/>
              </a:rPr>
              <a:t>ЦТ</a:t>
            </a:r>
            <a:r>
              <a:rPr sz="2400" b="1" spc="-170" dirty="0">
                <a:latin typeface="Times New Roman"/>
                <a:cs typeface="Times New Roman"/>
              </a:rPr>
              <a:t>В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9827" y="2964179"/>
            <a:ext cx="8234171" cy="1484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6419" y="3236188"/>
            <a:ext cx="74168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82550" indent="-635">
              <a:lnSpc>
                <a:spcPct val="100699"/>
              </a:lnSpc>
              <a:spcBef>
                <a:spcPts val="280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ПРИМУСОВІ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БЛАГОДІЙНІ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ВНЕСКИ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spc="-5" dirty="0">
                <a:latin typeface="Times New Roman"/>
                <a:cs typeface="Times New Roman"/>
              </a:rPr>
              <a:t>примусова праця </a:t>
            </a:r>
            <a:r>
              <a:rPr sz="1600" spc="-20" dirty="0">
                <a:latin typeface="Times New Roman"/>
                <a:cs typeface="Times New Roman"/>
              </a:rPr>
              <a:t>здобувачів  </a:t>
            </a:r>
            <a:r>
              <a:rPr sz="1600" dirty="0">
                <a:latin typeface="Times New Roman"/>
                <a:cs typeface="Times New Roman"/>
              </a:rPr>
              <a:t>освіти та/або </a:t>
            </a:r>
            <a:r>
              <a:rPr sz="1600" spc="-5" dirty="0">
                <a:latin typeface="Times New Roman"/>
                <a:cs typeface="Times New Roman"/>
              </a:rPr>
              <a:t>їх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батьків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2329" y="501650"/>
            <a:ext cx="4926330" cy="163131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  <a:tabLst>
                <a:tab pos="1993900" algn="l"/>
                <a:tab pos="4319905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ОДЕРЖАННЯ,	ПРОВОКУВАННЯ	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АБО</a:t>
            </a:r>
            <a:endParaRPr sz="2000">
              <a:latin typeface="Times New Roman"/>
              <a:cs typeface="Times New Roman"/>
            </a:endParaRPr>
          </a:p>
          <a:p>
            <a:pPr marL="91440" marR="82550" indent="-635" algn="just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ПРОПОНУВАННЯ </a:t>
            </a:r>
            <a:r>
              <a:rPr sz="2000" spc="-5" dirty="0">
                <a:latin typeface="Times New Roman"/>
                <a:cs typeface="Times New Roman"/>
              </a:rPr>
              <a:t>неправомірної </a:t>
            </a:r>
            <a:r>
              <a:rPr sz="2000" spc="-20" dirty="0">
                <a:latin typeface="Times New Roman"/>
                <a:cs typeface="Times New Roman"/>
              </a:rPr>
              <a:t>вигоди 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5" dirty="0">
                <a:latin typeface="Times New Roman"/>
                <a:cs typeface="Times New Roman"/>
              </a:rPr>
              <a:t>отримання позитивної </a:t>
            </a:r>
            <a:r>
              <a:rPr sz="2000" dirty="0">
                <a:latin typeface="Times New Roman"/>
                <a:cs typeface="Times New Roman"/>
              </a:rPr>
              <a:t>або </a:t>
            </a:r>
            <a:r>
              <a:rPr sz="2000" spc="-5" dirty="0">
                <a:latin typeface="Times New Roman"/>
                <a:cs typeface="Times New Roman"/>
              </a:rPr>
              <a:t>вищої </a:t>
            </a:r>
            <a:r>
              <a:rPr sz="2000" dirty="0">
                <a:latin typeface="Times New Roman"/>
                <a:cs typeface="Times New Roman"/>
              </a:rPr>
              <a:t>оцінки 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dirty="0">
                <a:latin typeface="Times New Roman"/>
                <a:cs typeface="Times New Roman"/>
              </a:rPr>
              <a:t>складанні </a:t>
            </a:r>
            <a:r>
              <a:rPr sz="2000" spc="-40" dirty="0">
                <a:latin typeface="Times New Roman"/>
                <a:cs typeface="Times New Roman"/>
              </a:rPr>
              <a:t>будь-якого </a:t>
            </a:r>
            <a:r>
              <a:rPr sz="2000" spc="-5" dirty="0">
                <a:latin typeface="Times New Roman"/>
                <a:cs typeface="Times New Roman"/>
              </a:rPr>
              <a:t>виду </a:t>
            </a:r>
            <a:r>
              <a:rPr sz="2000" spc="-20" dirty="0">
                <a:latin typeface="Times New Roman"/>
                <a:cs typeface="Times New Roman"/>
              </a:rPr>
              <a:t>поточного  </a:t>
            </a:r>
            <a:r>
              <a:rPr sz="2000" spc="10" dirty="0">
                <a:latin typeface="Times New Roman"/>
                <a:cs typeface="Times New Roman"/>
              </a:rPr>
              <a:t>та </a:t>
            </a:r>
            <a:r>
              <a:rPr sz="2000" spc="-20" dirty="0">
                <a:latin typeface="Times New Roman"/>
                <a:cs typeface="Times New Roman"/>
              </a:rPr>
              <a:t>підсумкового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контролю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4591811"/>
            <a:ext cx="8757285" cy="1598930"/>
            <a:chOff x="0" y="4591811"/>
            <a:chExt cx="8757285" cy="1598930"/>
          </a:xfrm>
        </p:grpSpPr>
        <p:sp>
          <p:nvSpPr>
            <p:cNvPr id="12" name="object 12"/>
            <p:cNvSpPr/>
            <p:nvPr/>
          </p:nvSpPr>
          <p:spPr>
            <a:xfrm>
              <a:off x="0" y="4591811"/>
              <a:ext cx="8756904" cy="15986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36" y="4875288"/>
              <a:ext cx="7846059" cy="708025"/>
            </a:xfrm>
            <a:custGeom>
              <a:avLst/>
              <a:gdLst/>
              <a:ahLst/>
              <a:cxnLst/>
              <a:rect l="l" t="t" r="r" b="b"/>
              <a:pathLst>
                <a:path w="7846059" h="708025">
                  <a:moveTo>
                    <a:pt x="7845806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7845806" y="707885"/>
                  </a:lnTo>
                  <a:lnTo>
                    <a:pt x="7845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3299" y="4900040"/>
            <a:ext cx="1671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Times New Roman"/>
                <a:cs typeface="Times New Roman"/>
              </a:rPr>
              <a:t>П</a:t>
            </a:r>
            <a:r>
              <a:rPr sz="2000" b="1" i="1" spc="-1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ИМ</a:t>
            </a:r>
            <a:r>
              <a:rPr sz="2000" b="1" i="1" spc="-10" dirty="0">
                <a:latin typeface="Times New Roman"/>
                <a:cs typeface="Times New Roman"/>
              </a:rPr>
              <a:t>У</a:t>
            </a:r>
            <a:r>
              <a:rPr sz="2000" b="1" i="1" dirty="0">
                <a:latin typeface="Times New Roman"/>
                <a:cs typeface="Times New Roman"/>
              </a:rPr>
              <a:t>СОВЕ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6704" y="4900040"/>
            <a:ext cx="1308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Times New Roman"/>
                <a:cs typeface="Times New Roman"/>
              </a:rPr>
              <a:t>Н</a:t>
            </a:r>
            <a:r>
              <a:rPr sz="2000" b="1" i="1" spc="15" dirty="0">
                <a:latin typeface="Times New Roman"/>
                <a:cs typeface="Times New Roman"/>
              </a:rPr>
              <a:t>А</a:t>
            </a:r>
            <a:r>
              <a:rPr sz="2000" b="1" i="1" spc="-5" dirty="0">
                <a:latin typeface="Times New Roman"/>
                <a:cs typeface="Times New Roman"/>
              </a:rPr>
              <a:t>ДА</a:t>
            </a:r>
            <a:r>
              <a:rPr sz="2000" b="1" i="1" spc="-2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НЯ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7091" y="4900040"/>
            <a:ext cx="1270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ОСВІТНІХ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8109" y="4900040"/>
            <a:ext cx="1085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Times New Roman"/>
                <a:cs typeface="Times New Roman"/>
              </a:rPr>
              <a:t>ПОСЛУГ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4851" y="4900040"/>
            <a:ext cx="1270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(примусове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5872" y="5193791"/>
            <a:ext cx="6123940" cy="24765"/>
          </a:xfrm>
          <a:custGeom>
            <a:avLst/>
            <a:gdLst/>
            <a:ahLst/>
            <a:cxnLst/>
            <a:rect l="l" t="t" r="r" b="b"/>
            <a:pathLst>
              <a:path w="6123940" h="24764">
                <a:moveTo>
                  <a:pt x="6123482" y="0"/>
                </a:moveTo>
                <a:lnTo>
                  <a:pt x="0" y="0"/>
                </a:lnTo>
                <a:lnTo>
                  <a:pt x="0" y="24383"/>
                </a:lnTo>
                <a:lnTo>
                  <a:pt x="6123482" y="24383"/>
                </a:lnTo>
                <a:lnTo>
                  <a:pt x="6123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3299" y="5204841"/>
            <a:ext cx="1680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репетиторство)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0500"/>
            <a:ext cx="3398520" cy="3473450"/>
            <a:chOff x="99060" y="190500"/>
            <a:chExt cx="3398520" cy="3473450"/>
          </a:xfrm>
        </p:grpSpPr>
        <p:sp>
          <p:nvSpPr>
            <p:cNvPr id="3" name="object 3"/>
            <p:cNvSpPr/>
            <p:nvPr/>
          </p:nvSpPr>
          <p:spPr>
            <a:xfrm>
              <a:off x="99060" y="190500"/>
              <a:ext cx="3398520" cy="16322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583436"/>
              <a:ext cx="1589532" cy="2080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0610" y="2127885"/>
            <a:ext cx="35941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Times New Roman"/>
                <a:cs typeface="Times New Roman"/>
              </a:rPr>
              <a:t>1.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86483" y="1573783"/>
            <a:ext cx="7482840" cy="1513840"/>
            <a:chOff x="1586483" y="1573783"/>
            <a:chExt cx="7482840" cy="1513840"/>
          </a:xfrm>
        </p:grpSpPr>
        <p:sp>
          <p:nvSpPr>
            <p:cNvPr id="7" name="object 7"/>
            <p:cNvSpPr/>
            <p:nvPr/>
          </p:nvSpPr>
          <p:spPr>
            <a:xfrm>
              <a:off x="1586483" y="1659635"/>
              <a:ext cx="7482840" cy="14279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5030" y="1602358"/>
              <a:ext cx="7042150" cy="1102995"/>
            </a:xfrm>
            <a:custGeom>
              <a:avLst/>
              <a:gdLst/>
              <a:ahLst/>
              <a:cxnLst/>
              <a:rect l="l" t="t" r="r" b="b"/>
              <a:pathLst>
                <a:path w="7042150" h="1102995">
                  <a:moveTo>
                    <a:pt x="6857873" y="0"/>
                  </a:moveTo>
                  <a:lnTo>
                    <a:pt x="0" y="0"/>
                  </a:lnTo>
                  <a:lnTo>
                    <a:pt x="0" y="1102994"/>
                  </a:lnTo>
                  <a:lnTo>
                    <a:pt x="6857873" y="1102994"/>
                  </a:lnTo>
                  <a:lnTo>
                    <a:pt x="6906772" y="1096429"/>
                  </a:lnTo>
                  <a:lnTo>
                    <a:pt x="6950705" y="1077900"/>
                  </a:lnTo>
                  <a:lnTo>
                    <a:pt x="6987920" y="1049162"/>
                  </a:lnTo>
                  <a:lnTo>
                    <a:pt x="7016670" y="1011968"/>
                  </a:lnTo>
                  <a:lnTo>
                    <a:pt x="7035202" y="968072"/>
                  </a:lnTo>
                  <a:lnTo>
                    <a:pt x="7041769" y="919226"/>
                  </a:lnTo>
                  <a:lnTo>
                    <a:pt x="7041769" y="183895"/>
                  </a:lnTo>
                  <a:lnTo>
                    <a:pt x="7035202" y="134996"/>
                  </a:lnTo>
                  <a:lnTo>
                    <a:pt x="7016670" y="91063"/>
                  </a:lnTo>
                  <a:lnTo>
                    <a:pt x="6987921" y="53847"/>
                  </a:lnTo>
                  <a:lnTo>
                    <a:pt x="6950705" y="25098"/>
                  </a:lnTo>
                  <a:lnTo>
                    <a:pt x="6906772" y="6566"/>
                  </a:lnTo>
                  <a:lnTo>
                    <a:pt x="68578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030" y="1602358"/>
              <a:ext cx="7042150" cy="1102995"/>
            </a:xfrm>
            <a:custGeom>
              <a:avLst/>
              <a:gdLst/>
              <a:ahLst/>
              <a:cxnLst/>
              <a:rect l="l" t="t" r="r" b="b"/>
              <a:pathLst>
                <a:path w="7042150" h="1102995">
                  <a:moveTo>
                    <a:pt x="7041769" y="183895"/>
                  </a:moveTo>
                  <a:lnTo>
                    <a:pt x="7041769" y="919226"/>
                  </a:lnTo>
                  <a:lnTo>
                    <a:pt x="7035202" y="968072"/>
                  </a:lnTo>
                  <a:lnTo>
                    <a:pt x="7016670" y="1011968"/>
                  </a:lnTo>
                  <a:lnTo>
                    <a:pt x="6987920" y="1049162"/>
                  </a:lnTo>
                  <a:lnTo>
                    <a:pt x="6950705" y="1077900"/>
                  </a:lnTo>
                  <a:lnTo>
                    <a:pt x="6906772" y="1096429"/>
                  </a:lnTo>
                  <a:lnTo>
                    <a:pt x="6857873" y="1102994"/>
                  </a:lnTo>
                  <a:lnTo>
                    <a:pt x="0" y="1102994"/>
                  </a:lnTo>
                  <a:lnTo>
                    <a:pt x="0" y="0"/>
                  </a:lnTo>
                  <a:lnTo>
                    <a:pt x="6857873" y="0"/>
                  </a:lnTo>
                  <a:lnTo>
                    <a:pt x="6906772" y="6566"/>
                  </a:lnTo>
                  <a:lnTo>
                    <a:pt x="6950705" y="25098"/>
                  </a:lnTo>
                  <a:lnTo>
                    <a:pt x="6987921" y="53847"/>
                  </a:lnTo>
                  <a:lnTo>
                    <a:pt x="7016670" y="91063"/>
                  </a:lnTo>
                  <a:lnTo>
                    <a:pt x="7035202" y="134996"/>
                  </a:lnTo>
                  <a:lnTo>
                    <a:pt x="7041769" y="183895"/>
                  </a:lnTo>
                  <a:close/>
                </a:path>
              </a:pathLst>
            </a:custGeom>
            <a:ln w="57150">
              <a:solidFill>
                <a:srgbClr val="AE96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31594" y="1709369"/>
            <a:ext cx="6798945" cy="8191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ts val="2890"/>
              </a:lnSpc>
              <a:spcBef>
                <a:spcPts val="585"/>
              </a:spcBef>
              <a:buChar char="•"/>
              <a:tabLst>
                <a:tab pos="299085" algn="l"/>
                <a:tab pos="299720" algn="l"/>
                <a:tab pos="1852295" algn="l"/>
                <a:tab pos="2463800" algn="l"/>
                <a:tab pos="3487420" algn="l"/>
                <a:tab pos="52863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</a:t>
            </a:r>
            <a:r>
              <a:rPr sz="2800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ят</a:t>
            </a:r>
            <a:r>
              <a:rPr sz="2800" spc="-4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3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</a:t>
            </a:r>
            <a:r>
              <a:rPr sz="2800" spc="5" dirty="0">
                <a:latin typeface="Times New Roman"/>
                <a:cs typeface="Times New Roman"/>
              </a:rPr>
              <a:t>д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35" dirty="0">
                <a:latin typeface="Times New Roman"/>
                <a:cs typeface="Times New Roman"/>
              </a:rPr>
              <a:t>р</a:t>
            </a:r>
            <a:r>
              <a:rPr sz="2800" spc="-5" dirty="0">
                <a:latin typeface="Times New Roman"/>
                <a:cs typeface="Times New Roman"/>
              </a:rPr>
              <a:t>уш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н</a:t>
            </a:r>
            <a:r>
              <a:rPr sz="2800" spc="-10" dirty="0">
                <a:latin typeface="Times New Roman"/>
                <a:cs typeface="Times New Roman"/>
              </a:rPr>
              <a:t>ц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пу  академічної</a:t>
            </a:r>
            <a:r>
              <a:rPr sz="2800" spc="5" dirty="0">
                <a:latin typeface="Times New Roman"/>
                <a:cs typeface="Times New Roman"/>
              </a:rPr>
              <a:t> доброчесності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576" y="3087623"/>
            <a:ext cx="1589532" cy="2080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0610" y="3632072"/>
            <a:ext cx="3594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Times New Roman"/>
                <a:cs typeface="Times New Roman"/>
              </a:rPr>
              <a:t>2.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86483" y="3077717"/>
            <a:ext cx="7482840" cy="1514475"/>
            <a:chOff x="1586483" y="3077717"/>
            <a:chExt cx="7482840" cy="1514475"/>
          </a:xfrm>
        </p:grpSpPr>
        <p:sp>
          <p:nvSpPr>
            <p:cNvPr id="14" name="object 14"/>
            <p:cNvSpPr/>
            <p:nvPr/>
          </p:nvSpPr>
          <p:spPr>
            <a:xfrm>
              <a:off x="1586483" y="3163823"/>
              <a:ext cx="7482840" cy="1427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5030" y="3106292"/>
              <a:ext cx="7042150" cy="1102995"/>
            </a:xfrm>
            <a:custGeom>
              <a:avLst/>
              <a:gdLst/>
              <a:ahLst/>
              <a:cxnLst/>
              <a:rect l="l" t="t" r="r" b="b"/>
              <a:pathLst>
                <a:path w="7042150" h="1102995">
                  <a:moveTo>
                    <a:pt x="6857873" y="0"/>
                  </a:moveTo>
                  <a:lnTo>
                    <a:pt x="0" y="0"/>
                  </a:lnTo>
                  <a:lnTo>
                    <a:pt x="0" y="1102995"/>
                  </a:lnTo>
                  <a:lnTo>
                    <a:pt x="6857873" y="1102995"/>
                  </a:lnTo>
                  <a:lnTo>
                    <a:pt x="6906772" y="1096429"/>
                  </a:lnTo>
                  <a:lnTo>
                    <a:pt x="6950705" y="1077900"/>
                  </a:lnTo>
                  <a:lnTo>
                    <a:pt x="6987920" y="1049162"/>
                  </a:lnTo>
                  <a:lnTo>
                    <a:pt x="7016670" y="1011968"/>
                  </a:lnTo>
                  <a:lnTo>
                    <a:pt x="7035202" y="968072"/>
                  </a:lnTo>
                  <a:lnTo>
                    <a:pt x="7041769" y="919226"/>
                  </a:lnTo>
                  <a:lnTo>
                    <a:pt x="7041769" y="183896"/>
                  </a:lnTo>
                  <a:lnTo>
                    <a:pt x="7035202" y="134996"/>
                  </a:lnTo>
                  <a:lnTo>
                    <a:pt x="7016670" y="91063"/>
                  </a:lnTo>
                  <a:lnTo>
                    <a:pt x="6987921" y="53848"/>
                  </a:lnTo>
                  <a:lnTo>
                    <a:pt x="6950705" y="25098"/>
                  </a:lnTo>
                  <a:lnTo>
                    <a:pt x="6906772" y="6566"/>
                  </a:lnTo>
                  <a:lnTo>
                    <a:pt x="68578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5030" y="3106292"/>
              <a:ext cx="7042150" cy="1102995"/>
            </a:xfrm>
            <a:custGeom>
              <a:avLst/>
              <a:gdLst/>
              <a:ahLst/>
              <a:cxnLst/>
              <a:rect l="l" t="t" r="r" b="b"/>
              <a:pathLst>
                <a:path w="7042150" h="1102995">
                  <a:moveTo>
                    <a:pt x="7041769" y="183896"/>
                  </a:moveTo>
                  <a:lnTo>
                    <a:pt x="7041769" y="919226"/>
                  </a:lnTo>
                  <a:lnTo>
                    <a:pt x="7035202" y="968072"/>
                  </a:lnTo>
                  <a:lnTo>
                    <a:pt x="7016670" y="1011968"/>
                  </a:lnTo>
                  <a:lnTo>
                    <a:pt x="6987920" y="1049162"/>
                  </a:lnTo>
                  <a:lnTo>
                    <a:pt x="6950705" y="1077900"/>
                  </a:lnTo>
                  <a:lnTo>
                    <a:pt x="6906772" y="1096429"/>
                  </a:lnTo>
                  <a:lnTo>
                    <a:pt x="6857873" y="1102995"/>
                  </a:lnTo>
                  <a:lnTo>
                    <a:pt x="0" y="1102995"/>
                  </a:lnTo>
                  <a:lnTo>
                    <a:pt x="0" y="0"/>
                  </a:lnTo>
                  <a:lnTo>
                    <a:pt x="6857873" y="0"/>
                  </a:lnTo>
                  <a:lnTo>
                    <a:pt x="6906772" y="6566"/>
                  </a:lnTo>
                  <a:lnTo>
                    <a:pt x="6950705" y="25098"/>
                  </a:lnTo>
                  <a:lnTo>
                    <a:pt x="6987921" y="53848"/>
                  </a:lnTo>
                  <a:lnTo>
                    <a:pt x="7016670" y="91063"/>
                  </a:lnTo>
                  <a:lnTo>
                    <a:pt x="7035202" y="134996"/>
                  </a:lnTo>
                  <a:lnTo>
                    <a:pt x="7041769" y="183896"/>
                  </a:lnTo>
                  <a:close/>
                </a:path>
              </a:pathLst>
            </a:custGeom>
            <a:ln w="57150">
              <a:solidFill>
                <a:srgbClr val="AE96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31594" y="3397758"/>
            <a:ext cx="4702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Академічна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відповідальність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7576" y="4561332"/>
            <a:ext cx="1589532" cy="2081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0610" y="5107000"/>
            <a:ext cx="3594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latin typeface="Times New Roman"/>
                <a:cs typeface="Times New Roman"/>
              </a:rPr>
              <a:t>3.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09344" y="4605464"/>
            <a:ext cx="7435850" cy="1466215"/>
            <a:chOff x="1609344" y="4605464"/>
            <a:chExt cx="7435850" cy="1466215"/>
          </a:xfrm>
        </p:grpSpPr>
        <p:sp>
          <p:nvSpPr>
            <p:cNvPr id="21" name="object 21"/>
            <p:cNvSpPr/>
            <p:nvPr/>
          </p:nvSpPr>
          <p:spPr>
            <a:xfrm>
              <a:off x="1609344" y="4686300"/>
              <a:ext cx="7435596" cy="1385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031" y="4610227"/>
              <a:ext cx="7042150" cy="1102995"/>
            </a:xfrm>
            <a:custGeom>
              <a:avLst/>
              <a:gdLst/>
              <a:ahLst/>
              <a:cxnLst/>
              <a:rect l="l" t="t" r="r" b="b"/>
              <a:pathLst>
                <a:path w="7042150" h="1102995">
                  <a:moveTo>
                    <a:pt x="6857873" y="0"/>
                  </a:moveTo>
                  <a:lnTo>
                    <a:pt x="0" y="0"/>
                  </a:lnTo>
                  <a:lnTo>
                    <a:pt x="0" y="1102982"/>
                  </a:lnTo>
                  <a:lnTo>
                    <a:pt x="6857873" y="1102982"/>
                  </a:lnTo>
                  <a:lnTo>
                    <a:pt x="6906772" y="1096415"/>
                  </a:lnTo>
                  <a:lnTo>
                    <a:pt x="6950705" y="1077880"/>
                  </a:lnTo>
                  <a:lnTo>
                    <a:pt x="6987920" y="1049131"/>
                  </a:lnTo>
                  <a:lnTo>
                    <a:pt x="7016670" y="1011916"/>
                  </a:lnTo>
                  <a:lnTo>
                    <a:pt x="7035202" y="967988"/>
                  </a:lnTo>
                  <a:lnTo>
                    <a:pt x="7041769" y="919099"/>
                  </a:lnTo>
                  <a:lnTo>
                    <a:pt x="7041769" y="183769"/>
                  </a:lnTo>
                  <a:lnTo>
                    <a:pt x="7035202" y="134922"/>
                  </a:lnTo>
                  <a:lnTo>
                    <a:pt x="7016670" y="91026"/>
                  </a:lnTo>
                  <a:lnTo>
                    <a:pt x="6987921" y="53832"/>
                  </a:lnTo>
                  <a:lnTo>
                    <a:pt x="6950705" y="25094"/>
                  </a:lnTo>
                  <a:lnTo>
                    <a:pt x="6906772" y="6565"/>
                  </a:lnTo>
                  <a:lnTo>
                    <a:pt x="68578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5031" y="4610227"/>
              <a:ext cx="7042150" cy="1102995"/>
            </a:xfrm>
            <a:custGeom>
              <a:avLst/>
              <a:gdLst/>
              <a:ahLst/>
              <a:cxnLst/>
              <a:rect l="l" t="t" r="r" b="b"/>
              <a:pathLst>
                <a:path w="7042150" h="1102995">
                  <a:moveTo>
                    <a:pt x="7041769" y="183769"/>
                  </a:moveTo>
                  <a:lnTo>
                    <a:pt x="7041769" y="919099"/>
                  </a:lnTo>
                  <a:lnTo>
                    <a:pt x="7035202" y="967988"/>
                  </a:lnTo>
                  <a:lnTo>
                    <a:pt x="7016670" y="1011916"/>
                  </a:lnTo>
                  <a:lnTo>
                    <a:pt x="6987920" y="1049131"/>
                  </a:lnTo>
                  <a:lnTo>
                    <a:pt x="6950705" y="1077880"/>
                  </a:lnTo>
                  <a:lnTo>
                    <a:pt x="6906772" y="1096415"/>
                  </a:lnTo>
                  <a:lnTo>
                    <a:pt x="6857873" y="1102982"/>
                  </a:lnTo>
                  <a:lnTo>
                    <a:pt x="0" y="1102982"/>
                  </a:lnTo>
                  <a:lnTo>
                    <a:pt x="0" y="0"/>
                  </a:lnTo>
                  <a:lnTo>
                    <a:pt x="6857873" y="0"/>
                  </a:lnTo>
                  <a:lnTo>
                    <a:pt x="6906772" y="6565"/>
                  </a:lnTo>
                  <a:lnTo>
                    <a:pt x="6950705" y="25094"/>
                  </a:lnTo>
                  <a:lnTo>
                    <a:pt x="6987921" y="53832"/>
                  </a:lnTo>
                  <a:lnTo>
                    <a:pt x="7016670" y="91026"/>
                  </a:lnTo>
                  <a:lnTo>
                    <a:pt x="7035202" y="134922"/>
                  </a:lnTo>
                  <a:lnTo>
                    <a:pt x="7041769" y="183769"/>
                  </a:lnTo>
                  <a:close/>
                </a:path>
              </a:pathLst>
            </a:custGeom>
            <a:ln w="9524">
              <a:solidFill>
                <a:srgbClr val="CEB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45945" y="4687061"/>
            <a:ext cx="6718300" cy="876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9085" marR="5080" indent="-287020">
              <a:lnSpc>
                <a:spcPts val="3100"/>
              </a:lnSpc>
              <a:spcBef>
                <a:spcPts val="620"/>
              </a:spcBef>
              <a:buChar char="•"/>
              <a:tabLst>
                <a:tab pos="299085" algn="l"/>
                <a:tab pos="299720" algn="l"/>
              </a:tabLst>
            </a:pPr>
            <a:r>
              <a:rPr sz="3000" spc="-10" dirty="0">
                <a:latin typeface="Times New Roman"/>
                <a:cs typeface="Times New Roman"/>
              </a:rPr>
              <a:t>Практичні аспекти </a:t>
            </a:r>
            <a:r>
              <a:rPr sz="3000" dirty="0">
                <a:latin typeface="Times New Roman"/>
                <a:cs typeface="Times New Roman"/>
              </a:rPr>
              <a:t>реалізації </a:t>
            </a:r>
            <a:r>
              <a:rPr sz="3000" spc="-5" dirty="0">
                <a:latin typeface="Times New Roman"/>
                <a:cs typeface="Times New Roman"/>
              </a:rPr>
              <a:t>принципу  </a:t>
            </a:r>
            <a:r>
              <a:rPr sz="3000" spc="-10" dirty="0">
                <a:latin typeface="Times New Roman"/>
                <a:cs typeface="Times New Roman"/>
              </a:rPr>
              <a:t>академічної </a:t>
            </a:r>
            <a:r>
              <a:rPr sz="3000" dirty="0">
                <a:latin typeface="Times New Roman"/>
                <a:cs typeface="Times New Roman"/>
              </a:rPr>
              <a:t>доброчесності в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УІПА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43400" cy="1792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5" y="902207"/>
              <a:ext cx="1491996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20" y="915924"/>
              <a:ext cx="588263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7192" y="902207"/>
              <a:ext cx="2321052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5255" y="1339596"/>
              <a:ext cx="3112008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5215" y="994410"/>
            <a:ext cx="2926715" cy="8877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40335" marR="5080" indent="-128270">
              <a:lnSpc>
                <a:spcPct val="102099"/>
              </a:lnSpc>
              <a:spcBef>
                <a:spcPts val="25"/>
              </a:spcBef>
            </a:pPr>
            <a:r>
              <a:rPr sz="2800" b="1" spc="-5" dirty="0">
                <a:latin typeface="Times New Roman"/>
                <a:cs typeface="Times New Roman"/>
              </a:rPr>
              <a:t>НЕ</a:t>
            </a:r>
            <a:r>
              <a:rPr sz="2800" b="1" spc="-20" dirty="0">
                <a:latin typeface="Times New Roman"/>
                <a:cs typeface="Times New Roman"/>
              </a:rPr>
              <a:t>О</a:t>
            </a:r>
            <a:r>
              <a:rPr sz="2800" b="1" spc="-10" dirty="0">
                <a:latin typeface="Times New Roman"/>
                <a:cs typeface="Times New Roman"/>
              </a:rPr>
              <a:t>Б</a:t>
            </a:r>
            <a:r>
              <a:rPr sz="2800" b="1" spc="-5" dirty="0">
                <a:latin typeface="Palladio Uralic"/>
                <a:cs typeface="Palladio Uralic"/>
              </a:rPr>
              <a:t>`</a:t>
            </a:r>
            <a:r>
              <a:rPr sz="2800" b="1" spc="-10" dirty="0">
                <a:latin typeface="Times New Roman"/>
                <a:cs typeface="Times New Roman"/>
              </a:rPr>
              <a:t>ЄКТИ</a:t>
            </a:r>
            <a:r>
              <a:rPr sz="2800" b="1" spc="-20" dirty="0">
                <a:latin typeface="Times New Roman"/>
                <a:cs typeface="Times New Roman"/>
              </a:rPr>
              <a:t>В</a:t>
            </a:r>
            <a:r>
              <a:rPr sz="2800" b="1" spc="-5" dirty="0">
                <a:latin typeface="Times New Roman"/>
                <a:cs typeface="Times New Roman"/>
              </a:rPr>
              <a:t>НЕ  </a:t>
            </a:r>
            <a:r>
              <a:rPr sz="2800" b="1" spc="-25" dirty="0">
                <a:latin typeface="Times New Roman"/>
                <a:cs typeface="Times New Roman"/>
              </a:rPr>
              <a:t>ОЦІНЮВАННЯ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9021" y="761949"/>
            <a:ext cx="4530725" cy="1200785"/>
          </a:xfrm>
          <a:custGeom>
            <a:avLst/>
            <a:gdLst/>
            <a:ahLst/>
            <a:cxnLst/>
            <a:rect l="l" t="t" r="r" b="b"/>
            <a:pathLst>
              <a:path w="4530725" h="1200785">
                <a:moveTo>
                  <a:pt x="4530344" y="0"/>
                </a:moveTo>
                <a:lnTo>
                  <a:pt x="0" y="0"/>
                </a:lnTo>
                <a:lnTo>
                  <a:pt x="0" y="1200327"/>
                </a:lnTo>
                <a:lnTo>
                  <a:pt x="4530344" y="1200327"/>
                </a:lnTo>
                <a:lnTo>
                  <a:pt x="453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38650" y="784301"/>
            <a:ext cx="1002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latin typeface="Times New Roman"/>
                <a:cs typeface="Times New Roman"/>
              </a:rPr>
              <a:t>свідоме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9378" y="784301"/>
            <a:ext cx="2610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4249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зав</a:t>
            </a:r>
            <a:r>
              <a:rPr sz="2400" i="1" spc="-15" dirty="0">
                <a:latin typeface="Times New Roman"/>
                <a:cs typeface="Times New Roman"/>
              </a:rPr>
              <a:t>и</a:t>
            </a:r>
            <a:r>
              <a:rPr sz="2400" i="1" spc="55" dirty="0">
                <a:latin typeface="Times New Roman"/>
                <a:cs typeface="Times New Roman"/>
              </a:rPr>
              <a:t>щ</a:t>
            </a:r>
            <a:r>
              <a:rPr sz="2400" i="1" dirty="0">
                <a:latin typeface="Times New Roman"/>
                <a:cs typeface="Times New Roman"/>
              </a:rPr>
              <a:t>ення	а</a:t>
            </a:r>
            <a:r>
              <a:rPr sz="2400" i="1" spc="-35" dirty="0">
                <a:latin typeface="Times New Roman"/>
                <a:cs typeface="Times New Roman"/>
              </a:rPr>
              <a:t>б</a:t>
            </a:r>
            <a:r>
              <a:rPr sz="2400" i="1" dirty="0"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8650" y="1150365"/>
            <a:ext cx="2529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084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зани</a:t>
            </a:r>
            <a:r>
              <a:rPr sz="2400" i="1" spc="-40" dirty="0">
                <a:latin typeface="Times New Roman"/>
                <a:cs typeface="Times New Roman"/>
              </a:rPr>
              <a:t>ж</a:t>
            </a:r>
            <a:r>
              <a:rPr sz="2400" i="1" dirty="0">
                <a:latin typeface="Times New Roman"/>
                <a:cs typeface="Times New Roman"/>
              </a:rPr>
              <a:t>ення	оці</a:t>
            </a:r>
            <a:r>
              <a:rPr sz="2400" i="1" spc="-10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0231" y="1150365"/>
            <a:ext cx="162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latin typeface="Times New Roman"/>
                <a:cs typeface="Times New Roman"/>
              </a:rPr>
              <a:t>результатів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1350" y="1516126"/>
            <a:ext cx="356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навчання </a:t>
            </a:r>
            <a:r>
              <a:rPr sz="2400" i="1" spc="-20" dirty="0">
                <a:latin typeface="Times New Roman"/>
                <a:cs typeface="Times New Roman"/>
              </a:rPr>
              <a:t>здобувачів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освіти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-28575" y="2896361"/>
            <a:ext cx="9142095" cy="3961765"/>
            <a:chOff x="-28575" y="2896361"/>
            <a:chExt cx="9142095" cy="3961765"/>
          </a:xfrm>
        </p:grpSpPr>
        <p:sp>
          <p:nvSpPr>
            <p:cNvPr id="17" name="object 17"/>
            <p:cNvSpPr/>
            <p:nvPr/>
          </p:nvSpPr>
          <p:spPr>
            <a:xfrm>
              <a:off x="0" y="3246119"/>
              <a:ext cx="7583424" cy="36118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924936"/>
              <a:ext cx="7200773" cy="37444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924936"/>
              <a:ext cx="7200900" cy="3744595"/>
            </a:xfrm>
            <a:custGeom>
              <a:avLst/>
              <a:gdLst/>
              <a:ahLst/>
              <a:cxnLst/>
              <a:rect l="l" t="t" r="r" b="b"/>
              <a:pathLst>
                <a:path w="7200900" h="3744595">
                  <a:moveTo>
                    <a:pt x="0" y="624077"/>
                  </a:moveTo>
                  <a:lnTo>
                    <a:pt x="1877" y="575305"/>
                  </a:lnTo>
                  <a:lnTo>
                    <a:pt x="7418" y="527559"/>
                  </a:lnTo>
                  <a:lnTo>
                    <a:pt x="16482" y="480979"/>
                  </a:lnTo>
                  <a:lnTo>
                    <a:pt x="28932" y="435703"/>
                  </a:lnTo>
                  <a:lnTo>
                    <a:pt x="44628" y="391871"/>
                  </a:lnTo>
                  <a:lnTo>
                    <a:pt x="63432" y="349620"/>
                  </a:lnTo>
                  <a:lnTo>
                    <a:pt x="85205" y="309089"/>
                  </a:lnTo>
                  <a:lnTo>
                    <a:pt x="109809" y="270418"/>
                  </a:lnTo>
                  <a:lnTo>
                    <a:pt x="137104" y="233745"/>
                  </a:lnTo>
                  <a:lnTo>
                    <a:pt x="166951" y="199208"/>
                  </a:lnTo>
                  <a:lnTo>
                    <a:pt x="199213" y="166947"/>
                  </a:lnTo>
                  <a:lnTo>
                    <a:pt x="233750" y="137100"/>
                  </a:lnTo>
                  <a:lnTo>
                    <a:pt x="270424" y="109805"/>
                  </a:lnTo>
                  <a:lnTo>
                    <a:pt x="309095" y="85202"/>
                  </a:lnTo>
                  <a:lnTo>
                    <a:pt x="349625" y="63430"/>
                  </a:lnTo>
                  <a:lnTo>
                    <a:pt x="391876" y="44626"/>
                  </a:lnTo>
                  <a:lnTo>
                    <a:pt x="435708" y="28931"/>
                  </a:lnTo>
                  <a:lnTo>
                    <a:pt x="480983" y="16481"/>
                  </a:lnTo>
                  <a:lnTo>
                    <a:pt x="527562" y="7417"/>
                  </a:lnTo>
                  <a:lnTo>
                    <a:pt x="575307" y="1877"/>
                  </a:lnTo>
                  <a:lnTo>
                    <a:pt x="624078" y="0"/>
                  </a:lnTo>
                  <a:lnTo>
                    <a:pt x="6576695" y="0"/>
                  </a:lnTo>
                  <a:lnTo>
                    <a:pt x="6625467" y="1877"/>
                  </a:lnTo>
                  <a:lnTo>
                    <a:pt x="6673213" y="7417"/>
                  </a:lnTo>
                  <a:lnTo>
                    <a:pt x="6719793" y="16481"/>
                  </a:lnTo>
                  <a:lnTo>
                    <a:pt x="6765069" y="28931"/>
                  </a:lnTo>
                  <a:lnTo>
                    <a:pt x="6808901" y="44626"/>
                  </a:lnTo>
                  <a:lnTo>
                    <a:pt x="6851152" y="63430"/>
                  </a:lnTo>
                  <a:lnTo>
                    <a:pt x="6891683" y="85202"/>
                  </a:lnTo>
                  <a:lnTo>
                    <a:pt x="6930354" y="109805"/>
                  </a:lnTo>
                  <a:lnTo>
                    <a:pt x="6967027" y="137100"/>
                  </a:lnTo>
                  <a:lnTo>
                    <a:pt x="7001564" y="166947"/>
                  </a:lnTo>
                  <a:lnTo>
                    <a:pt x="7033825" y="199208"/>
                  </a:lnTo>
                  <a:lnTo>
                    <a:pt x="7063672" y="233745"/>
                  </a:lnTo>
                  <a:lnTo>
                    <a:pt x="7090967" y="270418"/>
                  </a:lnTo>
                  <a:lnTo>
                    <a:pt x="7115570" y="309089"/>
                  </a:lnTo>
                  <a:lnTo>
                    <a:pt x="7137342" y="349620"/>
                  </a:lnTo>
                  <a:lnTo>
                    <a:pt x="7156146" y="391871"/>
                  </a:lnTo>
                  <a:lnTo>
                    <a:pt x="7171841" y="435703"/>
                  </a:lnTo>
                  <a:lnTo>
                    <a:pt x="7184291" y="480979"/>
                  </a:lnTo>
                  <a:lnTo>
                    <a:pt x="7193355" y="527559"/>
                  </a:lnTo>
                  <a:lnTo>
                    <a:pt x="7198895" y="575305"/>
                  </a:lnTo>
                  <a:lnTo>
                    <a:pt x="7200773" y="624077"/>
                  </a:lnTo>
                  <a:lnTo>
                    <a:pt x="7200773" y="3120339"/>
                  </a:lnTo>
                  <a:lnTo>
                    <a:pt x="7198895" y="3169111"/>
                  </a:lnTo>
                  <a:lnTo>
                    <a:pt x="7193355" y="3216857"/>
                  </a:lnTo>
                  <a:lnTo>
                    <a:pt x="7184291" y="3263437"/>
                  </a:lnTo>
                  <a:lnTo>
                    <a:pt x="7171841" y="3308713"/>
                  </a:lnTo>
                  <a:lnTo>
                    <a:pt x="7156146" y="3352545"/>
                  </a:lnTo>
                  <a:lnTo>
                    <a:pt x="7137342" y="3394796"/>
                  </a:lnTo>
                  <a:lnTo>
                    <a:pt x="7115570" y="3435327"/>
                  </a:lnTo>
                  <a:lnTo>
                    <a:pt x="7090967" y="3473998"/>
                  </a:lnTo>
                  <a:lnTo>
                    <a:pt x="7063672" y="3510672"/>
                  </a:lnTo>
                  <a:lnTo>
                    <a:pt x="7033825" y="3545208"/>
                  </a:lnTo>
                  <a:lnTo>
                    <a:pt x="7001564" y="3577470"/>
                  </a:lnTo>
                  <a:lnTo>
                    <a:pt x="6967027" y="3607317"/>
                  </a:lnTo>
                  <a:lnTo>
                    <a:pt x="6930354" y="3634611"/>
                  </a:lnTo>
                  <a:lnTo>
                    <a:pt x="6891683" y="3659214"/>
                  </a:lnTo>
                  <a:lnTo>
                    <a:pt x="6851152" y="3680986"/>
                  </a:lnTo>
                  <a:lnTo>
                    <a:pt x="6808901" y="3699790"/>
                  </a:lnTo>
                  <a:lnTo>
                    <a:pt x="6765069" y="3715486"/>
                  </a:lnTo>
                  <a:lnTo>
                    <a:pt x="6719793" y="3727935"/>
                  </a:lnTo>
                  <a:lnTo>
                    <a:pt x="6673213" y="3736999"/>
                  </a:lnTo>
                  <a:lnTo>
                    <a:pt x="6625467" y="3742539"/>
                  </a:lnTo>
                  <a:lnTo>
                    <a:pt x="6576695" y="3744417"/>
                  </a:lnTo>
                  <a:lnTo>
                    <a:pt x="624078" y="3744417"/>
                  </a:lnTo>
                  <a:lnTo>
                    <a:pt x="575307" y="3742539"/>
                  </a:lnTo>
                  <a:lnTo>
                    <a:pt x="527562" y="3736999"/>
                  </a:lnTo>
                  <a:lnTo>
                    <a:pt x="480983" y="3727935"/>
                  </a:lnTo>
                  <a:lnTo>
                    <a:pt x="435708" y="3715486"/>
                  </a:lnTo>
                  <a:lnTo>
                    <a:pt x="391876" y="3699790"/>
                  </a:lnTo>
                  <a:lnTo>
                    <a:pt x="349625" y="3680986"/>
                  </a:lnTo>
                  <a:lnTo>
                    <a:pt x="309095" y="3659214"/>
                  </a:lnTo>
                  <a:lnTo>
                    <a:pt x="270424" y="3634611"/>
                  </a:lnTo>
                  <a:lnTo>
                    <a:pt x="233750" y="3607317"/>
                  </a:lnTo>
                  <a:lnTo>
                    <a:pt x="199213" y="3577470"/>
                  </a:lnTo>
                  <a:lnTo>
                    <a:pt x="166951" y="3545208"/>
                  </a:lnTo>
                  <a:lnTo>
                    <a:pt x="137104" y="3510672"/>
                  </a:lnTo>
                  <a:lnTo>
                    <a:pt x="109809" y="3473998"/>
                  </a:lnTo>
                  <a:lnTo>
                    <a:pt x="85205" y="3435327"/>
                  </a:lnTo>
                  <a:lnTo>
                    <a:pt x="63432" y="3394796"/>
                  </a:lnTo>
                  <a:lnTo>
                    <a:pt x="44628" y="3352545"/>
                  </a:lnTo>
                  <a:lnTo>
                    <a:pt x="28932" y="3308713"/>
                  </a:lnTo>
                  <a:lnTo>
                    <a:pt x="16482" y="3263437"/>
                  </a:lnTo>
                  <a:lnTo>
                    <a:pt x="7418" y="3216857"/>
                  </a:lnTo>
                  <a:lnTo>
                    <a:pt x="1877" y="3169111"/>
                  </a:lnTo>
                  <a:lnTo>
                    <a:pt x="0" y="3120339"/>
                  </a:lnTo>
                  <a:lnTo>
                    <a:pt x="0" y="62407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76215" y="3974591"/>
              <a:ext cx="4337303" cy="18821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77355" y="4242815"/>
              <a:ext cx="1792224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58967" y="4600955"/>
              <a:ext cx="1284732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38315" y="4610100"/>
              <a:ext cx="507491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40423" y="4600955"/>
              <a:ext cx="2446020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98820" y="4974335"/>
              <a:ext cx="2677668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37403" y="4318761"/>
            <a:ext cx="2974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85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ОЗНАКИ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ts val="2940"/>
              </a:lnSpc>
              <a:spcBef>
                <a:spcPts val="15"/>
              </a:spcBef>
            </a:pPr>
            <a:r>
              <a:rPr sz="2400" b="1" dirty="0">
                <a:latin typeface="Times New Roman"/>
                <a:cs typeface="Times New Roman"/>
              </a:rPr>
              <a:t>НЕОБ</a:t>
            </a:r>
            <a:r>
              <a:rPr sz="2400" b="1" dirty="0">
                <a:latin typeface="Palladio Uralic"/>
                <a:cs typeface="Palladio Uralic"/>
              </a:rPr>
              <a:t>`</a:t>
            </a:r>
            <a:r>
              <a:rPr sz="2400" b="1" spc="-5" dirty="0">
                <a:latin typeface="Times New Roman"/>
                <a:cs typeface="Times New Roman"/>
              </a:rPr>
              <a:t>ЄКТИВНО</a:t>
            </a:r>
            <a:r>
              <a:rPr sz="2400" b="1" spc="-70" dirty="0"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О  </a:t>
            </a:r>
            <a:r>
              <a:rPr sz="2400" b="1" spc="-20" dirty="0">
                <a:latin typeface="Times New Roman"/>
                <a:cs typeface="Times New Roman"/>
              </a:rPr>
              <a:t>ОЦІНЮВАННЯ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8195" y="3174822"/>
            <a:ext cx="4535805" cy="3108960"/>
          </a:xfrm>
          <a:custGeom>
            <a:avLst/>
            <a:gdLst/>
            <a:ahLst/>
            <a:cxnLst/>
            <a:rect l="l" t="t" r="r" b="b"/>
            <a:pathLst>
              <a:path w="4535805" h="3108960">
                <a:moveTo>
                  <a:pt x="4535297" y="0"/>
                </a:moveTo>
                <a:lnTo>
                  <a:pt x="0" y="0"/>
                </a:lnTo>
                <a:lnTo>
                  <a:pt x="0" y="3108579"/>
                </a:lnTo>
                <a:lnTo>
                  <a:pt x="4535297" y="3108579"/>
                </a:lnTo>
                <a:lnTo>
                  <a:pt x="4535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36166" y="3202304"/>
            <a:ext cx="857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вказаного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20567" y="3202304"/>
            <a:ext cx="423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ви</a:t>
            </a:r>
            <a:r>
              <a:rPr sz="1600" spc="5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839" y="3202304"/>
            <a:ext cx="1323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87020" algn="l"/>
              </a:tabLst>
            </a:pPr>
            <a:r>
              <a:rPr sz="1600" spc="-20" dirty="0">
                <a:latin typeface="Times New Roman"/>
                <a:cs typeface="Times New Roman"/>
              </a:rPr>
              <a:t>суб'єктом</a:t>
            </a:r>
            <a:endParaRPr sz="1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адем</a:t>
            </a:r>
            <a:r>
              <a:rPr sz="1600" spc="-1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ч</a:t>
            </a:r>
            <a:r>
              <a:rPr sz="1600" spc="-10" dirty="0">
                <a:latin typeface="Times New Roman"/>
                <a:cs typeface="Times New Roman"/>
              </a:rPr>
              <a:t>ної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26082" y="3202304"/>
            <a:ext cx="28282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поруш</a:t>
            </a:r>
            <a:r>
              <a:rPr sz="1600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ня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471930" algn="l"/>
                <a:tab pos="1784350" algn="l"/>
              </a:tabLst>
            </a:pP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б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3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і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є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гіч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і,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6351" y="3690365"/>
            <a:ext cx="3747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Times New Roman"/>
                <a:cs typeface="Times New Roman"/>
              </a:rPr>
              <a:t>науково-педагогічні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spc="-30" dirty="0">
                <a:latin typeface="Times New Roman"/>
                <a:cs typeface="Times New Roman"/>
              </a:rPr>
              <a:t>наукові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працівники;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9839" y="3934205"/>
            <a:ext cx="436626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87020" algn="l"/>
              </a:tabLst>
            </a:pPr>
            <a:r>
              <a:rPr sz="1600" spc="-5" dirty="0">
                <a:latin typeface="Times New Roman"/>
                <a:cs typeface="Times New Roman"/>
              </a:rPr>
              <a:t>об'єктивна сторона </a:t>
            </a:r>
            <a:r>
              <a:rPr sz="1600" spc="-10" dirty="0">
                <a:latin typeface="Times New Roman"/>
                <a:cs typeface="Times New Roman"/>
              </a:rPr>
              <a:t>виражена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умисному  </a:t>
            </a:r>
            <a:r>
              <a:rPr sz="1600" spc="-5" dirty="0">
                <a:latin typeface="Times New Roman"/>
                <a:cs typeface="Times New Roman"/>
              </a:rPr>
              <a:t>заниженні чи </a:t>
            </a:r>
            <a:r>
              <a:rPr sz="1600" dirty="0">
                <a:latin typeface="Times New Roman"/>
                <a:cs typeface="Times New Roman"/>
              </a:rPr>
              <a:t>завищенні </a:t>
            </a:r>
            <a:r>
              <a:rPr sz="1600" spc="-5" dirty="0">
                <a:latin typeface="Times New Roman"/>
                <a:cs typeface="Times New Roman"/>
              </a:rPr>
              <a:t>оцінок, наданні  </a:t>
            </a:r>
            <a:r>
              <a:rPr sz="1600" dirty="0">
                <a:latin typeface="Times New Roman"/>
                <a:cs typeface="Times New Roman"/>
              </a:rPr>
              <a:t>та/або </a:t>
            </a:r>
            <a:r>
              <a:rPr sz="1600" spc="-5" dirty="0">
                <a:latin typeface="Times New Roman"/>
                <a:cs typeface="Times New Roman"/>
              </a:rPr>
              <a:t>отриманні </a:t>
            </a:r>
            <a:r>
              <a:rPr sz="1600" spc="-25" dirty="0">
                <a:latin typeface="Times New Roman"/>
                <a:cs typeface="Times New Roman"/>
              </a:rPr>
              <a:t>будь-яких </a:t>
            </a:r>
            <a:r>
              <a:rPr sz="1600" spc="-10" dirty="0">
                <a:latin typeface="Times New Roman"/>
                <a:cs typeface="Times New Roman"/>
              </a:rPr>
              <a:t>необґрунтованих  переваг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освітній, дослідницькій </a:t>
            </a:r>
            <a:r>
              <a:rPr sz="1600" spc="-5" dirty="0">
                <a:latin typeface="Times New Roman"/>
                <a:cs typeface="Times New Roman"/>
              </a:rPr>
              <a:t>чи </a:t>
            </a:r>
            <a:r>
              <a:rPr sz="1600" spc="-15" dirty="0">
                <a:latin typeface="Times New Roman"/>
                <a:cs typeface="Times New Roman"/>
              </a:rPr>
              <a:t>трудовій  </a:t>
            </a:r>
            <a:r>
              <a:rPr sz="1600" dirty="0">
                <a:latin typeface="Times New Roman"/>
                <a:cs typeface="Times New Roman"/>
              </a:rPr>
              <a:t>діяльності </a:t>
            </a:r>
            <a:r>
              <a:rPr sz="1600" spc="-20" dirty="0">
                <a:latin typeface="Times New Roman"/>
                <a:cs typeface="Times New Roman"/>
              </a:rPr>
              <a:t>здобувачам </a:t>
            </a:r>
            <a:r>
              <a:rPr sz="1600" spc="5" dirty="0">
                <a:latin typeface="Times New Roman"/>
                <a:cs typeface="Times New Roman"/>
              </a:rPr>
              <a:t>освіти </a:t>
            </a:r>
            <a:r>
              <a:rPr sz="1600" spc="15" dirty="0">
                <a:latin typeface="Times New Roman"/>
                <a:cs typeface="Times New Roman"/>
              </a:rPr>
              <a:t>та  </a:t>
            </a:r>
            <a:r>
              <a:rPr sz="1600" spc="-5" dirty="0">
                <a:latin typeface="Times New Roman"/>
                <a:cs typeface="Times New Roman"/>
              </a:rPr>
              <a:t>співробітникам </a:t>
            </a:r>
            <a:r>
              <a:rPr sz="1600" dirty="0">
                <a:latin typeface="Times New Roman"/>
                <a:cs typeface="Times New Roman"/>
              </a:rPr>
              <a:t>закладу вищої освіти, </a:t>
            </a:r>
            <a:r>
              <a:rPr sz="1600" spc="-5" dirty="0">
                <a:latin typeface="Times New Roman"/>
                <a:cs typeface="Times New Roman"/>
              </a:rPr>
              <a:t>у </a:t>
            </a:r>
            <a:r>
              <a:rPr sz="1600" spc="-15" dirty="0">
                <a:latin typeface="Times New Roman"/>
                <a:cs typeface="Times New Roman"/>
              </a:rPr>
              <a:t>тому  </a:t>
            </a:r>
            <a:r>
              <a:rPr sz="1600" spc="-5" dirty="0">
                <a:latin typeface="Times New Roman"/>
                <a:cs typeface="Times New Roman"/>
              </a:rPr>
              <a:t>числі </a:t>
            </a:r>
            <a:r>
              <a:rPr sz="1600" dirty="0">
                <a:latin typeface="Times New Roman"/>
                <a:cs typeface="Times New Roman"/>
              </a:rPr>
              <a:t>через </a:t>
            </a:r>
            <a:r>
              <a:rPr sz="1600" spc="-10" dirty="0">
                <a:latin typeface="Times New Roman"/>
                <a:cs typeface="Times New Roman"/>
              </a:rPr>
              <a:t>родинні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dirty="0">
                <a:latin typeface="Times New Roman"/>
                <a:cs typeface="Times New Roman"/>
              </a:rPr>
              <a:t>інші </a:t>
            </a:r>
            <a:r>
              <a:rPr sz="1600" spc="-5" dirty="0">
                <a:latin typeface="Times New Roman"/>
                <a:cs typeface="Times New Roman"/>
              </a:rPr>
              <a:t>неформальні  зв'язки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35051"/>
            <a:ext cx="9044940" cy="2771140"/>
            <a:chOff x="99060" y="35051"/>
            <a:chExt cx="9044940" cy="2771140"/>
          </a:xfrm>
        </p:grpSpPr>
        <p:sp>
          <p:nvSpPr>
            <p:cNvPr id="3" name="object 3"/>
            <p:cNvSpPr/>
            <p:nvPr/>
          </p:nvSpPr>
          <p:spPr>
            <a:xfrm>
              <a:off x="3142487" y="97536"/>
              <a:ext cx="6001511" cy="2708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35051"/>
              <a:ext cx="4069079" cy="1882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9699" y="303276"/>
              <a:ext cx="168706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7972" y="661415"/>
              <a:ext cx="1284731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7320" y="670560"/>
              <a:ext cx="507492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9427" y="661415"/>
              <a:ext cx="244602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7823" y="1034796"/>
              <a:ext cx="267766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6076" y="378663"/>
            <a:ext cx="29756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85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ФОРМИ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ts val="2940"/>
              </a:lnSpc>
              <a:spcBef>
                <a:spcPts val="20"/>
              </a:spcBef>
            </a:pPr>
            <a:r>
              <a:rPr sz="2400" i="0" dirty="0">
                <a:latin typeface="Times New Roman"/>
                <a:cs typeface="Times New Roman"/>
              </a:rPr>
              <a:t>НЕОБ</a:t>
            </a:r>
            <a:r>
              <a:rPr sz="2400" i="0" dirty="0">
                <a:latin typeface="Palladio Uralic"/>
                <a:cs typeface="Palladio Uralic"/>
              </a:rPr>
              <a:t>`</a:t>
            </a:r>
            <a:r>
              <a:rPr sz="2400" i="0" spc="-5" dirty="0">
                <a:latin typeface="Times New Roman"/>
                <a:cs typeface="Times New Roman"/>
              </a:rPr>
              <a:t>ЄКТИВНО</a:t>
            </a:r>
            <a:r>
              <a:rPr sz="2400" i="0" spc="-70" dirty="0">
                <a:latin typeface="Times New Roman"/>
                <a:cs typeface="Times New Roman"/>
              </a:rPr>
              <a:t>Г</a:t>
            </a:r>
            <a:r>
              <a:rPr sz="2400" i="0" dirty="0">
                <a:latin typeface="Times New Roman"/>
                <a:cs typeface="Times New Roman"/>
              </a:rPr>
              <a:t>О  </a:t>
            </a:r>
            <a:r>
              <a:rPr sz="2400" i="0" spc="-20" dirty="0">
                <a:latin typeface="Times New Roman"/>
                <a:cs typeface="Times New Roman"/>
              </a:rPr>
              <a:t>ОЦІНЮВАННЯ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200" y="2561844"/>
            <a:ext cx="8305799" cy="1484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4410" y="2833128"/>
            <a:ext cx="7416800" cy="708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  <a:tabLst>
                <a:tab pos="2377440" algn="l"/>
                <a:tab pos="4462780" algn="l"/>
                <a:tab pos="6349365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ВИКОРИСТАННЯ	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НЕЗРОЗУМІЛОЇ	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ЗДОБУВАЧАМ	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ОСВІТИ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СИСТЕМИ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ОЦІНЮВАННЯ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3533" y="320547"/>
            <a:ext cx="4476750" cy="193928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  <a:tabLst>
                <a:tab pos="2265045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ОДЕРЖАННЯ,	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ПРОВОКУВАННЯ</a:t>
            </a: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tabLst>
                <a:tab pos="219964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АБО	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ПРОПОНУВАННЯ</a:t>
            </a:r>
            <a:endParaRPr sz="2000">
              <a:latin typeface="Times New Roman"/>
              <a:cs typeface="Times New Roman"/>
            </a:endParaRPr>
          </a:p>
          <a:p>
            <a:pPr marL="91440" marR="81915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неправомірної </a:t>
            </a:r>
            <a:r>
              <a:rPr sz="2000" spc="-20" dirty="0">
                <a:latin typeface="Times New Roman"/>
                <a:cs typeface="Times New Roman"/>
              </a:rPr>
              <a:t>вигоди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5" dirty="0">
                <a:latin typeface="Times New Roman"/>
                <a:cs typeface="Times New Roman"/>
              </a:rPr>
              <a:t>отримання  позитивної </a:t>
            </a:r>
            <a:r>
              <a:rPr sz="2000" dirty="0">
                <a:latin typeface="Times New Roman"/>
                <a:cs typeface="Times New Roman"/>
              </a:rPr>
              <a:t>або </a:t>
            </a:r>
            <a:r>
              <a:rPr sz="2000" spc="-5" dirty="0">
                <a:latin typeface="Times New Roman"/>
                <a:cs typeface="Times New Roman"/>
              </a:rPr>
              <a:t>вищої оцінки </a:t>
            </a:r>
            <a:r>
              <a:rPr sz="2000" dirty="0">
                <a:latin typeface="Times New Roman"/>
                <a:cs typeface="Times New Roman"/>
              </a:rPr>
              <a:t>при  </a:t>
            </a:r>
            <a:r>
              <a:rPr sz="2000" spc="-5" dirty="0">
                <a:latin typeface="Times New Roman"/>
                <a:cs typeface="Times New Roman"/>
              </a:rPr>
              <a:t>складанні </a:t>
            </a:r>
            <a:r>
              <a:rPr sz="2000" spc="-40" dirty="0">
                <a:latin typeface="Times New Roman"/>
                <a:cs typeface="Times New Roman"/>
              </a:rPr>
              <a:t>будь-якого </a:t>
            </a:r>
            <a:r>
              <a:rPr sz="2000" spc="-5" dirty="0">
                <a:latin typeface="Times New Roman"/>
                <a:cs typeface="Times New Roman"/>
              </a:rPr>
              <a:t>виду </a:t>
            </a:r>
            <a:r>
              <a:rPr sz="2000" spc="-20" dirty="0">
                <a:latin typeface="Times New Roman"/>
                <a:cs typeface="Times New Roman"/>
              </a:rPr>
              <a:t>поточного  </a:t>
            </a:r>
            <a:r>
              <a:rPr sz="2000" spc="10" dirty="0">
                <a:latin typeface="Times New Roman"/>
                <a:cs typeface="Times New Roman"/>
              </a:rPr>
              <a:t>та </a:t>
            </a:r>
            <a:r>
              <a:rPr sz="2000" spc="-20" dirty="0">
                <a:latin typeface="Times New Roman"/>
                <a:cs typeface="Times New Roman"/>
              </a:rPr>
              <a:t>підсумкового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контролю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826764"/>
            <a:ext cx="8750935" cy="1597660"/>
            <a:chOff x="0" y="3826764"/>
            <a:chExt cx="8750935" cy="1597660"/>
          </a:xfrm>
        </p:grpSpPr>
        <p:sp>
          <p:nvSpPr>
            <p:cNvPr id="15" name="object 15"/>
            <p:cNvSpPr/>
            <p:nvPr/>
          </p:nvSpPr>
          <p:spPr>
            <a:xfrm>
              <a:off x="0" y="3826764"/>
              <a:ext cx="8750808" cy="15971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264037"/>
              <a:ext cx="7786370" cy="708025"/>
            </a:xfrm>
            <a:custGeom>
              <a:avLst/>
              <a:gdLst/>
              <a:ahLst/>
              <a:cxnLst/>
              <a:rect l="l" t="t" r="r" b="b"/>
              <a:pathLst>
                <a:path w="7786370" h="708025">
                  <a:moveTo>
                    <a:pt x="7786169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7786169" y="707885"/>
                  </a:lnTo>
                  <a:lnTo>
                    <a:pt x="7786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999" y="4288612"/>
            <a:ext cx="76885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0820" algn="l"/>
                <a:tab pos="1677035" algn="l"/>
                <a:tab pos="4074160" algn="l"/>
                <a:tab pos="5914390" algn="l"/>
                <a:tab pos="7142480" algn="l"/>
              </a:tabLst>
            </a:pPr>
            <a:r>
              <a:rPr sz="2000" b="1" i="1" u="heavy" spc="-1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000" b="1" i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	ПОВІ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ЛЕ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НЯ	З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000" b="1" i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ЧІ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	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ІТ</a:t>
            </a:r>
            <a:r>
              <a:rPr sz="20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u="heavy" spc="-13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000" b="1" i="1" spc="860" dirty="0"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ИСТЕМУ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ОЦІНЮВАННЯ 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РЕЗУЛЬТАТІВ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НАВЧАННЯ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32688" y="5355334"/>
            <a:ext cx="8211820" cy="1484630"/>
            <a:chOff x="932688" y="5355334"/>
            <a:chExt cx="8211820" cy="1484630"/>
          </a:xfrm>
        </p:grpSpPr>
        <p:sp>
          <p:nvSpPr>
            <p:cNvPr id="19" name="object 19"/>
            <p:cNvSpPr/>
            <p:nvPr/>
          </p:nvSpPr>
          <p:spPr>
            <a:xfrm>
              <a:off x="932688" y="5355334"/>
              <a:ext cx="8211311" cy="14843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5618" y="5534152"/>
              <a:ext cx="7416800" cy="831215"/>
            </a:xfrm>
            <a:custGeom>
              <a:avLst/>
              <a:gdLst/>
              <a:ahLst/>
              <a:cxnLst/>
              <a:rect l="l" t="t" r="r" b="b"/>
              <a:pathLst>
                <a:path w="7416800" h="831214">
                  <a:moveTo>
                    <a:pt x="7416800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7416800" y="830999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07058" y="5797804"/>
              <a:ext cx="7233284" cy="20320"/>
            </a:xfrm>
            <a:custGeom>
              <a:avLst/>
              <a:gdLst/>
              <a:ahLst/>
              <a:cxnLst/>
              <a:rect l="l" t="t" r="r" b="b"/>
              <a:pathLst>
                <a:path w="7233284" h="20320">
                  <a:moveTo>
                    <a:pt x="7232853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7232853" y="19812"/>
                  </a:lnTo>
                  <a:lnTo>
                    <a:pt x="72328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07058" y="5562091"/>
            <a:ext cx="72472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544320" algn="l"/>
                <a:tab pos="2867025" algn="l"/>
                <a:tab pos="4692650" algn="l"/>
                <a:tab pos="5365115" algn="l"/>
                <a:tab pos="5955030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СТ</a:t>
            </a:r>
            <a:r>
              <a:rPr sz="1600" b="1" i="1" spc="-75" dirty="0">
                <a:latin typeface="Times New Roman"/>
                <a:cs typeface="Times New Roman"/>
              </a:rPr>
              <a:t>В</a:t>
            </a:r>
            <a:r>
              <a:rPr sz="1600" b="1" i="1" spc="-10" dirty="0">
                <a:latin typeface="Times New Roman"/>
                <a:cs typeface="Times New Roman"/>
              </a:rPr>
              <a:t>ОРЕ</a:t>
            </a:r>
            <a:r>
              <a:rPr sz="1600" b="1" i="1" spc="-15" dirty="0">
                <a:latin typeface="Times New Roman"/>
                <a:cs typeface="Times New Roman"/>
              </a:rPr>
              <a:t>НН</a:t>
            </a:r>
            <a:r>
              <a:rPr sz="1600" b="1" i="1" spc="-5" dirty="0">
                <a:latin typeface="Times New Roman"/>
                <a:cs typeface="Times New Roman"/>
              </a:rPr>
              <a:t>Я</a:t>
            </a:r>
            <a:r>
              <a:rPr sz="1600" b="1" i="1" dirty="0">
                <a:latin typeface="Times New Roman"/>
                <a:cs typeface="Times New Roman"/>
              </a:rPr>
              <a:t>	</a:t>
            </a:r>
            <a:r>
              <a:rPr sz="1600" b="1" i="1" spc="-5" dirty="0">
                <a:latin typeface="Times New Roman"/>
                <a:cs typeface="Times New Roman"/>
              </a:rPr>
              <a:t>СИСТЕ</a:t>
            </a:r>
            <a:r>
              <a:rPr sz="1600" b="1" i="1" dirty="0">
                <a:latin typeface="Times New Roman"/>
                <a:cs typeface="Times New Roman"/>
              </a:rPr>
              <a:t>М</a:t>
            </a:r>
            <a:r>
              <a:rPr sz="1600" b="1" i="1" spc="-5" dirty="0">
                <a:latin typeface="Times New Roman"/>
                <a:cs typeface="Times New Roman"/>
              </a:rPr>
              <a:t>И</a:t>
            </a:r>
            <a:r>
              <a:rPr sz="1600" b="1" i="1" dirty="0">
                <a:latin typeface="Times New Roman"/>
                <a:cs typeface="Times New Roman"/>
              </a:rPr>
              <a:t>	О</a:t>
            </a:r>
            <a:r>
              <a:rPr sz="1600" b="1" i="1" spc="-15" dirty="0">
                <a:latin typeface="Times New Roman"/>
                <a:cs typeface="Times New Roman"/>
              </a:rPr>
              <a:t>Ц</a:t>
            </a:r>
            <a:r>
              <a:rPr sz="1600" b="1" i="1" spc="5" dirty="0">
                <a:latin typeface="Times New Roman"/>
                <a:cs typeface="Times New Roman"/>
              </a:rPr>
              <a:t>І</a:t>
            </a:r>
            <a:r>
              <a:rPr sz="1600" b="1" i="1" dirty="0">
                <a:latin typeface="Times New Roman"/>
                <a:cs typeface="Times New Roman"/>
              </a:rPr>
              <a:t>Н</a:t>
            </a:r>
            <a:r>
              <a:rPr sz="1600" b="1" i="1" spc="-10" dirty="0">
                <a:latin typeface="Times New Roman"/>
                <a:cs typeface="Times New Roman"/>
              </a:rPr>
              <a:t>Ю</a:t>
            </a:r>
            <a:r>
              <a:rPr sz="1600" b="1" i="1" spc="-65" dirty="0">
                <a:latin typeface="Times New Roman"/>
                <a:cs typeface="Times New Roman"/>
              </a:rPr>
              <a:t>В</a:t>
            </a:r>
            <a:r>
              <a:rPr sz="1600" b="1" i="1" spc="-5" dirty="0">
                <a:latin typeface="Times New Roman"/>
                <a:cs typeface="Times New Roman"/>
              </a:rPr>
              <a:t>А</a:t>
            </a:r>
            <a:r>
              <a:rPr sz="1600" b="1" i="1" dirty="0">
                <a:latin typeface="Times New Roman"/>
                <a:cs typeface="Times New Roman"/>
              </a:rPr>
              <a:t>Н</a:t>
            </a:r>
            <a:r>
              <a:rPr sz="1600" b="1" i="1" spc="-15" dirty="0">
                <a:latin typeface="Times New Roman"/>
                <a:cs typeface="Times New Roman"/>
              </a:rPr>
              <a:t>Н</a:t>
            </a:r>
            <a:r>
              <a:rPr sz="1600" b="1" i="1" spc="-5" dirty="0">
                <a:latin typeface="Times New Roman"/>
                <a:cs typeface="Times New Roman"/>
              </a:rPr>
              <a:t>Я,</a:t>
            </a:r>
            <a:r>
              <a:rPr sz="1600" b="1" i="1" dirty="0">
                <a:latin typeface="Times New Roman"/>
                <a:cs typeface="Times New Roman"/>
              </a:rPr>
              <a:t>	</a:t>
            </a:r>
            <a:r>
              <a:rPr sz="1600" b="1" i="1" spc="-5" dirty="0">
                <a:latin typeface="Times New Roman"/>
                <a:cs typeface="Times New Roman"/>
              </a:rPr>
              <a:t>ЩО</a:t>
            </a:r>
            <a:r>
              <a:rPr sz="1600" b="1" i="1" dirty="0">
                <a:latin typeface="Times New Roman"/>
                <a:cs typeface="Times New Roman"/>
              </a:rPr>
              <a:t>	</a:t>
            </a:r>
            <a:r>
              <a:rPr sz="1600" b="1" i="1" spc="-15" dirty="0">
                <a:latin typeface="Times New Roman"/>
                <a:cs typeface="Times New Roman"/>
              </a:rPr>
              <a:t>Н</a:t>
            </a:r>
            <a:r>
              <a:rPr sz="1600" b="1" i="1" spc="-5" dirty="0">
                <a:latin typeface="Times New Roman"/>
                <a:cs typeface="Times New Roman"/>
              </a:rPr>
              <a:t>Е</a:t>
            </a:r>
            <a:r>
              <a:rPr sz="1600" b="1" i="1" dirty="0">
                <a:latin typeface="Times New Roman"/>
                <a:cs typeface="Times New Roman"/>
              </a:rPr>
              <a:t>	</a:t>
            </a:r>
            <a:r>
              <a:rPr sz="1600" b="1" i="1" spc="-5" dirty="0">
                <a:latin typeface="Times New Roman"/>
                <a:cs typeface="Times New Roman"/>
              </a:rPr>
              <a:t>ВІ</a:t>
            </a:r>
            <a:r>
              <a:rPr sz="1600" b="1" i="1" spc="-10" dirty="0">
                <a:latin typeface="Times New Roman"/>
                <a:cs typeface="Times New Roman"/>
              </a:rPr>
              <a:t>ДПОВІД</a:t>
            </a:r>
            <a:r>
              <a:rPr sz="1600" b="1" i="1" dirty="0">
                <a:latin typeface="Times New Roman"/>
                <a:cs typeface="Times New Roman"/>
              </a:rPr>
              <a:t>А</a:t>
            </a:r>
            <a:r>
              <a:rPr sz="1600" b="1" i="1" spc="-5" dirty="0">
                <a:latin typeface="Times New Roman"/>
                <a:cs typeface="Times New Roman"/>
              </a:rPr>
              <a:t>Є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ДЕКЛАРОВАНИМ</a:t>
            </a:r>
            <a:r>
              <a:rPr sz="1600" b="1" i="1" u="heavy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ЦІЛЯМ</a:t>
            </a:r>
            <a:r>
              <a:rPr sz="1600" b="1" i="1" spc="229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та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завданням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теми,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дисципліни,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практики,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освітньої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програми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" y="344424"/>
            <a:ext cx="8299704" cy="125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0148" y="1216278"/>
            <a:ext cx="8209280" cy="505721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350">
              <a:lnSpc>
                <a:spcPts val="2150"/>
              </a:lnSpc>
              <a:spcBef>
                <a:spcPts val="180"/>
              </a:spcBef>
              <a:buAutoNum type="arabicPeriod"/>
              <a:tabLst>
                <a:tab pos="28575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Етичний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кодекс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ученого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 </a:t>
            </a:r>
            <a:endParaRPr lang="uk-UA" sz="1800" b="1" spc="-25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6350">
              <a:lnSpc>
                <a:spcPts val="2150"/>
              </a:lnSpc>
              <a:spcBef>
                <a:spcPts val="180"/>
              </a:spcBef>
              <a:buAutoNum type="arabicPeriod"/>
              <a:tabLst>
                <a:tab pos="285750" algn="l"/>
              </a:tabLst>
            </a:pPr>
            <a:r>
              <a:rPr sz="1800" b="1" smtClean="0">
                <a:solidFill>
                  <a:srgbClr val="FFFFFF"/>
                </a:solidFill>
                <a:latin typeface="Times New Roman"/>
                <a:cs typeface="Times New Roman"/>
              </a:rPr>
              <a:t>віт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результати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моніторингу прозорості антикорупційної</a:t>
            </a:r>
            <a:r>
              <a:rPr sz="18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політики</a:t>
            </a:r>
            <a:endParaRPr sz="18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600"/>
              </a:lnSpc>
              <a:spcBef>
                <a:spcPts val="75"/>
              </a:spcBef>
              <a:tabLst>
                <a:tab pos="2463165" algn="l"/>
                <a:tab pos="4656455" algn="l"/>
                <a:tab pos="6871334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закладів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вищої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освіти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«Індекс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прозорості антикорупційної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політики 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ладі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ої	осв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	(2017)»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URL: 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3"/>
              </a:rPr>
              <a:t>http://europrojects.org.ua/home/projects/complaence/transparency</a:t>
            </a:r>
            <a:r>
              <a:rPr sz="1800" b="1" spc="30" dirty="0">
                <a:solidFill>
                  <a:srgbClr val="FFFFFF"/>
                </a:solidFill>
                <a:latin typeface="Palladio Uralic"/>
                <a:cs typeface="Palladio Uralic"/>
                <a:hlinkClick r:id="rId3"/>
              </a:rPr>
              <a:t> 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index/</a:t>
            </a:r>
            <a:endParaRPr sz="1800" dirty="0">
              <a:latin typeface="Palladio Uralic"/>
              <a:cs typeface="Palladio Uralic"/>
            </a:endParaRPr>
          </a:p>
          <a:p>
            <a:pPr marL="12700" marR="5080" algn="just">
              <a:lnSpc>
                <a:spcPct val="99900"/>
              </a:lnSpc>
              <a:spcBef>
                <a:spcPts val="15"/>
              </a:spcBef>
              <a:buFont typeface="Palladio Uralic"/>
              <a:buAutoNum type="arabicPeriod" startAt="3"/>
              <a:tabLst>
                <a:tab pos="259715" algn="l"/>
                <a:tab pos="6696075" algn="l"/>
              </a:tabLst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Маккейн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Д., Павела 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Ґ.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Принципова боротьба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академічну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доброчесність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думка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професорів Центру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академічної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доброчесності.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</a:rPr>
              <a:t>URL: 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htt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: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/</a:t>
            </a:r>
            <a:r>
              <a:rPr sz="1800" b="1" spc="-1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/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www</a:t>
            </a:r>
            <a:r>
              <a:rPr sz="1800" b="1" spc="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.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saiu</a:t>
            </a:r>
            <a:r>
              <a:rPr sz="1800" b="1" spc="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p.</a:t>
            </a:r>
            <a:r>
              <a:rPr sz="1800" b="1" spc="-10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or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.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ua/res</a:t>
            </a:r>
            <a:r>
              <a:rPr sz="1800" b="1" spc="-1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rsy</a:t>
            </a:r>
            <a:r>
              <a:rPr sz="1800" b="1" spc="-10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/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pryntsyp</a:t>
            </a:r>
            <a:r>
              <a:rPr sz="1800" b="1" spc="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va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-bor</a:t>
            </a:r>
            <a:r>
              <a:rPr sz="1800" b="1" spc="-10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tb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a-za-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	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</a:rPr>
              <a:t>aka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Palladio Uralic"/>
                <a:cs typeface="Palladio Uralic"/>
              </a:rPr>
              <a:t>m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</a:rPr>
              <a:t>ich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n</a:t>
            </a:r>
            <a:r>
              <a:rPr sz="1800" b="1" spc="5" dirty="0">
                <a:solidFill>
                  <a:srgbClr val="FFFFFF"/>
                </a:solidFill>
                <a:latin typeface="Palladio Uralic"/>
                <a:cs typeface="Palladio Uralic"/>
              </a:rPr>
              <a:t>u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- 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</a:rPr>
              <a:t>dobrochesnist-dumka-profesoriv-tsentru-akademichnoyi-dobrochesnosti/</a:t>
            </a:r>
            <a:endParaRPr sz="1800" dirty="0">
              <a:latin typeface="Palladio Uralic"/>
              <a:cs typeface="Palladio Uralic"/>
            </a:endParaRPr>
          </a:p>
          <a:p>
            <a:pPr marL="12700" marR="5715">
              <a:lnSpc>
                <a:spcPct val="100000"/>
              </a:lnSpc>
              <a:spcBef>
                <a:spcPts val="15"/>
              </a:spcBef>
              <a:buFont typeface="Palladio Uralic"/>
              <a:buAutoNum type="arabicPeriod" startAt="3"/>
              <a:tabLst>
                <a:tab pos="307340" algn="l"/>
                <a:tab pos="2158365" algn="l"/>
                <a:tab pos="3716020" algn="l"/>
                <a:tab pos="5810885" algn="l"/>
                <a:tab pos="765619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Стадний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Є. Деякі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рекомендації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щодо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впровадження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етичних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кодексів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  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аїнс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	за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ладах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</a:t>
            </a:r>
            <a:r>
              <a:rPr sz="1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L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:  </a:t>
            </a:r>
            <a:r>
              <a:rPr sz="1800" b="1" u="heavy" spc="-5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Palladio Uralic"/>
                <a:cs typeface="Palladio Uralic"/>
                <a:hlinkClick r:id="rId5"/>
              </a:rPr>
              <a:t>http://www.saiup.org.ua/resursy/rekomendatsiyi-shhodo-vprovadzhennya-  etychnyh-kodeksiv-v-ukrayinskyh-vyshhyh-nav</a:t>
            </a:r>
            <a:r>
              <a:rPr sz="1800" b="1" u="heavy" spc="-40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Palladio Uralic"/>
                <a:cs typeface="Palladio Uralic"/>
                <a:hlinkClick r:id="rId5"/>
              </a:rPr>
              <a:t> </a:t>
            </a:r>
            <a:r>
              <a:rPr sz="1800" b="1" u="heavy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Palladio Uralic"/>
                <a:cs typeface="Palladio Uralic"/>
                <a:hlinkClick r:id="rId5"/>
              </a:rPr>
              <a:t>chalnyh-zakladah/</a:t>
            </a:r>
            <a:endParaRPr sz="1800" dirty="0">
              <a:latin typeface="Palladio Uralic"/>
              <a:cs typeface="Palladio Uralic"/>
            </a:endParaRPr>
          </a:p>
          <a:p>
            <a:pPr marL="12700" marR="6985">
              <a:lnSpc>
                <a:spcPts val="2150"/>
              </a:lnSpc>
              <a:spcBef>
                <a:spcPts val="80"/>
              </a:spcBef>
              <a:buAutoNum type="arabicPeriod" startAt="3"/>
              <a:tabLst>
                <a:tab pos="318770" algn="l"/>
                <a:tab pos="319405" algn="l"/>
                <a:tab pos="1061085" algn="l"/>
                <a:tab pos="2044064" algn="l"/>
                <a:tab pos="2481580" algn="l"/>
                <a:tab pos="3646170" algn="l"/>
                <a:tab pos="3964940" algn="l"/>
                <a:tab pos="4328795" algn="l"/>
                <a:tab pos="5349875" algn="l"/>
                <a:tab pos="6017895" algn="l"/>
                <a:tab pos="6714490" algn="l"/>
                <a:tab pos="7653655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он	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кра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ї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	01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07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2014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№	1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56-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VII	«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Про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	осв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».	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URL: 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6"/>
              </a:rPr>
              <a:t>http://zakon.rada.gov.ua/laws/show/1556-18</a:t>
            </a:r>
            <a:endParaRPr sz="1800" dirty="0">
              <a:latin typeface="Palladio Uralic"/>
              <a:cs typeface="Palladio Uralic"/>
            </a:endParaRPr>
          </a:p>
          <a:p>
            <a:pPr marL="12700" marR="5715">
              <a:lnSpc>
                <a:spcPts val="2150"/>
              </a:lnSpc>
              <a:spcBef>
                <a:spcPts val="20"/>
              </a:spcBef>
              <a:buAutoNum type="arabicPeriod" startAt="3"/>
              <a:tabLst>
                <a:tab pos="379730" algn="l"/>
                <a:tab pos="380365" algn="l"/>
                <a:tab pos="1183005" algn="l"/>
                <a:tab pos="2226945" algn="l"/>
                <a:tab pos="2725420" algn="l"/>
                <a:tab pos="3950970" algn="l"/>
                <a:tab pos="4330700" algn="l"/>
                <a:tab pos="4754245" algn="l"/>
                <a:tab pos="5926455" algn="l"/>
                <a:tab pos="6654800" algn="l"/>
                <a:tab pos="7654925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он	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раї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	05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09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2017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№	2145-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VIII	«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Про	осв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».	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URL: 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7"/>
              </a:rPr>
              <a:t>http://zakon5.rada.gov.ua/laws/show/2145-19</a:t>
            </a:r>
            <a:endParaRPr sz="1800" dirty="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" y="344424"/>
            <a:ext cx="8299704" cy="125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0148" y="1222375"/>
            <a:ext cx="8209915" cy="193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340360" algn="l"/>
              </a:tabLst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Рекомендації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щодо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забезпечення принципів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академічної доброчесності.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Підкомісія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303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«Академічна доброчесність»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Науково-методичної комісії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15 з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організаційно-методичного забезпечення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вищої освіти.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Міністерство  освіти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науки України,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2016. - 24</a:t>
            </a: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8600"/>
              </a:lnSpc>
              <a:spcBef>
                <a:spcPts val="30"/>
              </a:spcBef>
              <a:buAutoNum type="arabicPeriod" startAt="6"/>
              <a:tabLst>
                <a:tab pos="271780" algn="l"/>
              </a:tabLst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Шліхта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Н.,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Шліхта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І.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Методичні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рекомендації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програма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курсу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«Основи  академічного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письма».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</a:rPr>
              <a:t>URL: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3"/>
              </a:rPr>
              <a:t>http://www.saiup.org.ua/resursy/osnovy- </a:t>
            </a: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</a:rPr>
              <a:t> akademichnogo-pysma-metodychni-rekomendatsiyi-ta-programa-kursu/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148" y="3142945"/>
            <a:ext cx="472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1149350" algn="l"/>
                <a:tab pos="2176780" algn="l"/>
                <a:tab pos="2888615" algn="l"/>
                <a:tab pos="410019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За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он	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раїни	«П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	а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148" y="3411473"/>
            <a:ext cx="4658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7050" algn="l"/>
                <a:tab pos="3515360" algn="l"/>
                <a:tab pos="458216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«По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я	а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орс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ава	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4484" y="3142945"/>
            <a:ext cx="333438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ts val="2135"/>
              </a:lnSpc>
              <a:spcBef>
                <a:spcPts val="100"/>
              </a:spcBef>
              <a:tabLst>
                <a:tab pos="241935" algn="l"/>
                <a:tab pos="1208405" algn="l"/>
                <a:tab pos="2168525" algn="l"/>
                <a:tab pos="307721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	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мі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ава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я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2135"/>
              </a:lnSpc>
              <a:tabLst>
                <a:tab pos="1426210" algn="l"/>
                <a:tab pos="2554605" algn="l"/>
              </a:tabLst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ав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».	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</a:t>
            </a:r>
            <a:r>
              <a:rPr sz="1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L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: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148" y="3684270"/>
            <a:ext cx="820674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http://zakon2.rada.gov.ua/laws/show/3792-12/page3</a:t>
            </a:r>
            <a:endParaRPr sz="18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.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Закон 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«Про  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наукову  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науково-технічну 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діяльність». 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Стаття </a:t>
            </a:r>
            <a:r>
              <a:rPr sz="1800" b="1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83714" algn="l"/>
                <a:tab pos="3420745" algn="l"/>
                <a:tab pos="4467860" algn="l"/>
                <a:tab pos="5462905" algn="l"/>
                <a:tab pos="7653655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«О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мін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	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	їх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я».	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URL: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1334" y="4789119"/>
            <a:ext cx="2635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2725" algn="l"/>
              </a:tabLst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Української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інженерно-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148" y="4508754"/>
            <a:ext cx="5372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Palladio Uralic"/>
                <a:cs typeface="Palladio Uralic"/>
                <a:hlinkClick r:id="rId5"/>
              </a:rPr>
              <a:t>http://zakon0.rada.gov.ua/laws/show/848-19</a:t>
            </a:r>
            <a:endParaRPr sz="1800">
              <a:latin typeface="Palladio Uralic"/>
              <a:cs typeface="Palladio Uralic"/>
            </a:endParaRPr>
          </a:p>
          <a:p>
            <a:pPr marL="12700">
              <a:lnSpc>
                <a:spcPts val="2135"/>
              </a:lnSpc>
              <a:spcBef>
                <a:spcPts val="50"/>
              </a:spcBef>
              <a:tabLst>
                <a:tab pos="522605" algn="l"/>
                <a:tab pos="1922145" algn="l"/>
                <a:tab pos="2518410" algn="l"/>
                <a:tab pos="391414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10.	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Положення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академічну	доброчесність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педагогічної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академії.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Palladio Uralic"/>
                <a:cs typeface="Palladio Uralic"/>
              </a:rPr>
              <a:t>URL:</a:t>
            </a:r>
            <a:endParaRPr sz="18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531" y="1298447"/>
            <a:ext cx="9078595" cy="3253740"/>
            <a:chOff x="65531" y="1298447"/>
            <a:chExt cx="9078595" cy="3253740"/>
          </a:xfrm>
        </p:grpSpPr>
        <p:sp>
          <p:nvSpPr>
            <p:cNvPr id="3" name="object 3"/>
            <p:cNvSpPr/>
            <p:nvPr/>
          </p:nvSpPr>
          <p:spPr>
            <a:xfrm>
              <a:off x="65531" y="1298447"/>
              <a:ext cx="9078468" cy="3253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532" y="1556765"/>
              <a:ext cx="8641080" cy="2736850"/>
            </a:xfrm>
            <a:custGeom>
              <a:avLst/>
              <a:gdLst/>
              <a:ahLst/>
              <a:cxnLst/>
              <a:rect l="l" t="t" r="r" b="b"/>
              <a:pathLst>
                <a:path w="8641080" h="2736850">
                  <a:moveTo>
                    <a:pt x="8640953" y="0"/>
                  </a:moveTo>
                  <a:lnTo>
                    <a:pt x="0" y="0"/>
                  </a:lnTo>
                  <a:lnTo>
                    <a:pt x="0" y="2736342"/>
                  </a:lnTo>
                  <a:lnTo>
                    <a:pt x="8640953" y="2736342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532" y="1556765"/>
              <a:ext cx="8641080" cy="2736850"/>
            </a:xfrm>
            <a:custGeom>
              <a:avLst/>
              <a:gdLst/>
              <a:ahLst/>
              <a:cxnLst/>
              <a:rect l="l" t="t" r="r" b="b"/>
              <a:pathLst>
                <a:path w="8641080" h="2736850">
                  <a:moveTo>
                    <a:pt x="0" y="2736342"/>
                  </a:moveTo>
                  <a:lnTo>
                    <a:pt x="8640953" y="2736342"/>
                  </a:lnTo>
                  <a:lnTo>
                    <a:pt x="8640953" y="0"/>
                  </a:lnTo>
                  <a:lnTo>
                    <a:pt x="0" y="0"/>
                  </a:lnTo>
                  <a:lnTo>
                    <a:pt x="0" y="2736342"/>
                  </a:lnTo>
                  <a:close/>
                </a:path>
              </a:pathLst>
            </a:custGeom>
            <a:ln w="57150">
              <a:solidFill>
                <a:srgbClr val="4F5E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0848" y="2054351"/>
              <a:ext cx="6641592" cy="2011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49" y="471423"/>
            <a:ext cx="971550" cy="5915660"/>
            <a:chOff x="257149" y="471423"/>
            <a:chExt cx="971550" cy="5915660"/>
          </a:xfrm>
        </p:grpSpPr>
        <p:sp>
          <p:nvSpPr>
            <p:cNvPr id="3" name="object 3"/>
            <p:cNvSpPr/>
            <p:nvPr/>
          </p:nvSpPr>
          <p:spPr>
            <a:xfrm>
              <a:off x="285724" y="500379"/>
              <a:ext cx="914400" cy="5857240"/>
            </a:xfrm>
            <a:custGeom>
              <a:avLst/>
              <a:gdLst/>
              <a:ahLst/>
              <a:cxnLst/>
              <a:rect l="l" t="t" r="r" b="b"/>
              <a:pathLst>
                <a:path w="914400" h="5857240">
                  <a:moveTo>
                    <a:pt x="914400" y="0"/>
                  </a:moveTo>
                  <a:lnTo>
                    <a:pt x="800100" y="0"/>
                  </a:lnTo>
                  <a:lnTo>
                    <a:pt x="800100" y="114300"/>
                  </a:lnTo>
                  <a:lnTo>
                    <a:pt x="800100" y="5742940"/>
                  </a:lnTo>
                  <a:lnTo>
                    <a:pt x="114300" y="5742940"/>
                  </a:lnTo>
                  <a:lnTo>
                    <a:pt x="114300" y="114300"/>
                  </a:lnTo>
                  <a:lnTo>
                    <a:pt x="800100" y="114300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0" y="5742940"/>
                  </a:lnTo>
                  <a:lnTo>
                    <a:pt x="0" y="5857240"/>
                  </a:lnTo>
                  <a:lnTo>
                    <a:pt x="914400" y="5857240"/>
                  </a:lnTo>
                  <a:lnTo>
                    <a:pt x="914400" y="5743295"/>
                  </a:lnTo>
                  <a:lnTo>
                    <a:pt x="914400" y="5742940"/>
                  </a:lnTo>
                  <a:lnTo>
                    <a:pt x="914400" y="114300"/>
                  </a:lnTo>
                  <a:lnTo>
                    <a:pt x="914400" y="11391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24" y="499998"/>
              <a:ext cx="914400" cy="5858510"/>
            </a:xfrm>
            <a:custGeom>
              <a:avLst/>
              <a:gdLst/>
              <a:ahLst/>
              <a:cxnLst/>
              <a:rect l="l" t="t" r="r" b="b"/>
              <a:pathLst>
                <a:path w="914400" h="5858510">
                  <a:moveTo>
                    <a:pt x="0" y="0"/>
                  </a:moveTo>
                  <a:lnTo>
                    <a:pt x="914400" y="0"/>
                  </a:lnTo>
                  <a:lnTo>
                    <a:pt x="914400" y="5857963"/>
                  </a:lnTo>
                  <a:lnTo>
                    <a:pt x="0" y="5857963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0024" y="614298"/>
            <a:ext cx="685800" cy="5629910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95"/>
              </a:lnSpc>
            </a:pPr>
            <a:r>
              <a:rPr sz="3200" b="1" dirty="0">
                <a:latin typeface="Times New Roman"/>
                <a:cs typeface="Times New Roman"/>
              </a:rPr>
              <a:t>АКАДЕМІЧНА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2805"/>
              </a:lnSpc>
            </a:pPr>
            <a:r>
              <a:rPr sz="3200" b="1" dirty="0">
                <a:latin typeface="Times New Roman"/>
                <a:cs typeface="Times New Roman"/>
              </a:rPr>
              <a:t>ВІДПОВІДАЛЬНІСТЬ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36191" y="4354067"/>
            <a:ext cx="7519670" cy="2165985"/>
            <a:chOff x="1536191" y="4354067"/>
            <a:chExt cx="7519670" cy="2165985"/>
          </a:xfrm>
        </p:grpSpPr>
        <p:sp>
          <p:nvSpPr>
            <p:cNvPr id="7" name="object 7"/>
            <p:cNvSpPr/>
            <p:nvPr/>
          </p:nvSpPr>
          <p:spPr>
            <a:xfrm>
              <a:off x="1554479" y="4354067"/>
              <a:ext cx="7426452" cy="2165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6191" y="4687823"/>
              <a:ext cx="7519416" cy="15681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2998" y="4443983"/>
              <a:ext cx="7105650" cy="1842770"/>
            </a:xfrm>
            <a:custGeom>
              <a:avLst/>
              <a:gdLst/>
              <a:ahLst/>
              <a:cxnLst/>
              <a:rect l="l" t="t" r="r" b="b"/>
              <a:pathLst>
                <a:path w="7105650" h="1842770">
                  <a:moveTo>
                    <a:pt x="7105396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7105396" y="1842516"/>
                  </a:lnTo>
                  <a:lnTo>
                    <a:pt x="7105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2998" y="4443983"/>
              <a:ext cx="7105650" cy="1842770"/>
            </a:xfrm>
            <a:custGeom>
              <a:avLst/>
              <a:gdLst/>
              <a:ahLst/>
              <a:cxnLst/>
              <a:rect l="l" t="t" r="r" b="b"/>
              <a:pathLst>
                <a:path w="7105650" h="1842770">
                  <a:moveTo>
                    <a:pt x="0" y="1842516"/>
                  </a:moveTo>
                  <a:lnTo>
                    <a:pt x="7105396" y="1842516"/>
                  </a:lnTo>
                  <a:lnTo>
                    <a:pt x="7105396" y="0"/>
                  </a:lnTo>
                  <a:lnTo>
                    <a:pt x="0" y="0"/>
                  </a:lnTo>
                  <a:lnTo>
                    <a:pt x="0" y="1842516"/>
                  </a:lnTo>
                  <a:close/>
                </a:path>
              </a:pathLst>
            </a:custGeom>
            <a:ln w="5714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34439" y="4797297"/>
            <a:ext cx="69380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Академічна відповідальність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є </a:t>
            </a:r>
            <a:r>
              <a:rPr sz="18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різновидом</a:t>
            </a:r>
            <a:r>
              <a:rPr sz="1800" b="1" i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юридичної</a:t>
            </a:r>
            <a:endParaRPr sz="1800">
              <a:latin typeface="Times New Roman"/>
              <a:cs typeface="Times New Roman"/>
            </a:endParaRPr>
          </a:p>
          <a:p>
            <a:pPr marR="5080" indent="-635" algn="just">
              <a:lnSpc>
                <a:spcPct val="100000"/>
              </a:lnSpc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відповідальності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не заважає </a:t>
            </a:r>
            <a:r>
              <a:rPr sz="1800" spc="-10" dirty="0">
                <a:latin typeface="Times New Roman"/>
                <a:cs typeface="Times New Roman"/>
              </a:rPr>
              <a:t>притягненню </a:t>
            </a:r>
            <a:r>
              <a:rPr sz="1800" spc="5" dirty="0">
                <a:latin typeface="Times New Roman"/>
                <a:cs typeface="Times New Roman"/>
              </a:rPr>
              <a:t>осіб </a:t>
            </a:r>
            <a:r>
              <a:rPr sz="1800" spc="-5" dirty="0">
                <a:latin typeface="Times New Roman"/>
                <a:cs typeface="Times New Roman"/>
              </a:rPr>
              <a:t>чи </a:t>
            </a:r>
            <a:r>
              <a:rPr sz="1800" dirty="0">
                <a:latin typeface="Times New Roman"/>
                <a:cs typeface="Times New Roman"/>
              </a:rPr>
              <a:t>закладів (установ)  </a:t>
            </a: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spc="-10" dirty="0">
                <a:latin typeface="Times New Roman"/>
                <a:cs typeface="Times New Roman"/>
              </a:rPr>
              <a:t>юридичної </a:t>
            </a:r>
            <a:r>
              <a:rPr sz="1800" dirty="0">
                <a:latin typeface="Times New Roman"/>
                <a:cs typeface="Times New Roman"/>
              </a:rPr>
              <a:t>(кримінальної, </a:t>
            </a:r>
            <a:r>
              <a:rPr sz="1800" spc="-5" dirty="0">
                <a:latin typeface="Times New Roman"/>
                <a:cs typeface="Times New Roman"/>
              </a:rPr>
              <a:t>адміністративної, </a:t>
            </a:r>
            <a:r>
              <a:rPr sz="1800" spc="-10" dirty="0">
                <a:latin typeface="Times New Roman"/>
                <a:cs typeface="Times New Roman"/>
              </a:rPr>
              <a:t>цивільної чи  </a:t>
            </a:r>
            <a:r>
              <a:rPr sz="1800" spc="-5" dirty="0">
                <a:latin typeface="Times New Roman"/>
                <a:cs typeface="Times New Roman"/>
              </a:rPr>
              <a:t>дисциплінарної) </a:t>
            </a:r>
            <a:r>
              <a:rPr sz="1800" dirty="0">
                <a:latin typeface="Times New Roman"/>
                <a:cs typeface="Times New Roman"/>
              </a:rPr>
              <a:t>відповідальності у </a:t>
            </a:r>
            <a:r>
              <a:rPr sz="1800" spc="-10" dirty="0">
                <a:latin typeface="Times New Roman"/>
                <a:cs typeface="Times New Roman"/>
              </a:rPr>
              <a:t>випадках, </a:t>
            </a:r>
            <a:r>
              <a:rPr sz="1800" spc="-15" dirty="0">
                <a:latin typeface="Times New Roman"/>
                <a:cs typeface="Times New Roman"/>
              </a:rPr>
              <a:t>передбачених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законами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9616" y="411480"/>
            <a:ext cx="7409815" cy="1739264"/>
            <a:chOff x="1499616" y="411480"/>
            <a:chExt cx="7409815" cy="1739264"/>
          </a:xfrm>
        </p:grpSpPr>
        <p:sp>
          <p:nvSpPr>
            <p:cNvPr id="13" name="object 13"/>
            <p:cNvSpPr/>
            <p:nvPr/>
          </p:nvSpPr>
          <p:spPr>
            <a:xfrm>
              <a:off x="1499616" y="411480"/>
              <a:ext cx="7409688" cy="1738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9740" y="667512"/>
              <a:ext cx="7004304" cy="12938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8643" y="499999"/>
              <a:ext cx="7087870" cy="1417320"/>
            </a:xfrm>
            <a:custGeom>
              <a:avLst/>
              <a:gdLst/>
              <a:ahLst/>
              <a:cxnLst/>
              <a:rect l="l" t="t" r="r" b="b"/>
              <a:pathLst>
                <a:path w="7087870" h="1417320">
                  <a:moveTo>
                    <a:pt x="7087743" y="0"/>
                  </a:moveTo>
                  <a:lnTo>
                    <a:pt x="0" y="0"/>
                  </a:lnTo>
                  <a:lnTo>
                    <a:pt x="0" y="1416812"/>
                  </a:lnTo>
                  <a:lnTo>
                    <a:pt x="7087743" y="1416812"/>
                  </a:lnTo>
                  <a:lnTo>
                    <a:pt x="7087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8643" y="499999"/>
              <a:ext cx="7087870" cy="1417320"/>
            </a:xfrm>
            <a:custGeom>
              <a:avLst/>
              <a:gdLst/>
              <a:ahLst/>
              <a:cxnLst/>
              <a:rect l="l" t="t" r="r" b="b"/>
              <a:pathLst>
                <a:path w="7087870" h="1417320">
                  <a:moveTo>
                    <a:pt x="0" y="1416812"/>
                  </a:moveTo>
                  <a:lnTo>
                    <a:pt x="7087743" y="1416812"/>
                  </a:lnTo>
                  <a:lnTo>
                    <a:pt x="7087743" y="0"/>
                  </a:lnTo>
                  <a:lnTo>
                    <a:pt x="0" y="0"/>
                  </a:lnTo>
                  <a:lnTo>
                    <a:pt x="0" y="1416812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8642" y="499998"/>
            <a:ext cx="7087870" cy="14173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338455" marR="331470" indent="-1270" algn="ctr">
              <a:lnSpc>
                <a:spcPct val="100000"/>
              </a:lnSpc>
            </a:pPr>
            <a:r>
              <a:rPr sz="1800" b="0" i="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</a:rPr>
              <a:t>На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</a:rPr>
              <a:t>загальнодержавному </a:t>
            </a:r>
            <a:r>
              <a:rPr sz="1800" u="heavy" dirty="0">
                <a:uFill>
                  <a:solidFill>
                    <a:srgbClr val="000000"/>
                  </a:solidFill>
                </a:uFill>
              </a:rPr>
              <a:t>рівні </a:t>
            </a:r>
            <a:r>
              <a:rPr sz="1800" b="0" i="0" spc="-5" dirty="0">
                <a:latin typeface="Times New Roman"/>
                <a:cs typeface="Times New Roman"/>
              </a:rPr>
              <a:t>академічна відповідальність </a:t>
            </a:r>
            <a:r>
              <a:rPr sz="1800" b="0" i="0" spc="-20" dirty="0">
                <a:latin typeface="Times New Roman"/>
                <a:cs typeface="Times New Roman"/>
              </a:rPr>
              <a:t>може  </a:t>
            </a:r>
            <a:r>
              <a:rPr sz="1800" b="0" i="0" spc="-10" dirty="0">
                <a:latin typeface="Times New Roman"/>
                <a:cs typeface="Times New Roman"/>
              </a:rPr>
              <a:t>застосовуватися </a:t>
            </a:r>
            <a:r>
              <a:rPr sz="1800" b="0" i="0" spc="-5" dirty="0">
                <a:latin typeface="Times New Roman"/>
                <a:cs typeface="Times New Roman"/>
              </a:rPr>
              <a:t>до </a:t>
            </a:r>
            <a:r>
              <a:rPr sz="1800" b="0" i="0" dirty="0">
                <a:latin typeface="Times New Roman"/>
                <a:cs typeface="Times New Roman"/>
              </a:rPr>
              <a:t>закладів </a:t>
            </a:r>
            <a:r>
              <a:rPr sz="1800" b="0" i="0" spc="5" dirty="0">
                <a:latin typeface="Times New Roman"/>
                <a:cs typeface="Times New Roman"/>
              </a:rPr>
              <a:t>освіти </a:t>
            </a:r>
            <a:r>
              <a:rPr sz="1800" b="0" i="0" dirty="0">
                <a:latin typeface="Times New Roman"/>
                <a:cs typeface="Times New Roman"/>
              </a:rPr>
              <a:t>і </a:t>
            </a:r>
            <a:r>
              <a:rPr sz="1800" b="0" i="0" spc="-25" dirty="0">
                <a:latin typeface="Times New Roman"/>
                <a:cs typeface="Times New Roman"/>
              </a:rPr>
              <a:t>наукових </a:t>
            </a:r>
            <a:r>
              <a:rPr sz="1800" b="0" i="0" dirty="0">
                <a:latin typeface="Times New Roman"/>
                <a:cs typeface="Times New Roman"/>
              </a:rPr>
              <a:t>установ, а </a:t>
            </a:r>
            <a:r>
              <a:rPr sz="1800" b="0" i="0" spc="-25" dirty="0">
                <a:latin typeface="Times New Roman"/>
                <a:cs typeface="Times New Roman"/>
              </a:rPr>
              <a:t>також </a:t>
            </a:r>
            <a:r>
              <a:rPr sz="1800" b="0" i="0" spc="-5" dirty="0">
                <a:latin typeface="Times New Roman"/>
                <a:cs typeface="Times New Roman"/>
              </a:rPr>
              <a:t>до  спеціалізованих </a:t>
            </a:r>
            <a:r>
              <a:rPr sz="1800" b="0" i="0" spc="-15" dirty="0">
                <a:latin typeface="Times New Roman"/>
                <a:cs typeface="Times New Roman"/>
              </a:rPr>
              <a:t>вчених </a:t>
            </a:r>
            <a:r>
              <a:rPr sz="1800" b="0" i="0" dirty="0">
                <a:latin typeface="Times New Roman"/>
                <a:cs typeface="Times New Roman"/>
              </a:rPr>
              <a:t>рад із </a:t>
            </a:r>
            <a:r>
              <a:rPr sz="1800" b="0" i="0" spc="-5" dirty="0">
                <a:latin typeface="Times New Roman"/>
                <a:cs typeface="Times New Roman"/>
              </a:rPr>
              <a:t>захисту </a:t>
            </a:r>
            <a:r>
              <a:rPr sz="1800" b="0" i="0" dirty="0">
                <a:latin typeface="Times New Roman"/>
                <a:cs typeface="Times New Roman"/>
              </a:rPr>
              <a:t>дисертацій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88947" y="2130551"/>
            <a:ext cx="7565390" cy="2108200"/>
            <a:chOff x="1488947" y="2130551"/>
            <a:chExt cx="7565390" cy="2108200"/>
          </a:xfrm>
        </p:grpSpPr>
        <p:sp>
          <p:nvSpPr>
            <p:cNvPr id="19" name="object 19"/>
            <p:cNvSpPr/>
            <p:nvPr/>
          </p:nvSpPr>
          <p:spPr>
            <a:xfrm>
              <a:off x="1507235" y="2130551"/>
              <a:ext cx="7473696" cy="21076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8947" y="2296667"/>
              <a:ext cx="7565135" cy="1842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6135" y="2219959"/>
              <a:ext cx="7152640" cy="1785620"/>
            </a:xfrm>
            <a:custGeom>
              <a:avLst/>
              <a:gdLst/>
              <a:ahLst/>
              <a:cxnLst/>
              <a:rect l="l" t="t" r="r" b="b"/>
              <a:pathLst>
                <a:path w="7152640" h="1785620">
                  <a:moveTo>
                    <a:pt x="7152385" y="0"/>
                  </a:moveTo>
                  <a:lnTo>
                    <a:pt x="0" y="0"/>
                  </a:lnTo>
                  <a:lnTo>
                    <a:pt x="0" y="1785112"/>
                  </a:lnTo>
                  <a:lnTo>
                    <a:pt x="7152385" y="1785112"/>
                  </a:lnTo>
                  <a:lnTo>
                    <a:pt x="715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6135" y="2219959"/>
              <a:ext cx="7152640" cy="1785620"/>
            </a:xfrm>
            <a:custGeom>
              <a:avLst/>
              <a:gdLst/>
              <a:ahLst/>
              <a:cxnLst/>
              <a:rect l="l" t="t" r="r" b="b"/>
              <a:pathLst>
                <a:path w="7152640" h="1785620">
                  <a:moveTo>
                    <a:pt x="0" y="1785112"/>
                  </a:moveTo>
                  <a:lnTo>
                    <a:pt x="7152385" y="1785112"/>
                  </a:lnTo>
                  <a:lnTo>
                    <a:pt x="7152385" y="0"/>
                  </a:lnTo>
                  <a:lnTo>
                    <a:pt x="0" y="0"/>
                  </a:lnTo>
                  <a:lnTo>
                    <a:pt x="0" y="1785112"/>
                  </a:lnTo>
                  <a:close/>
                </a:path>
              </a:pathLst>
            </a:custGeom>
            <a:ln w="57150">
              <a:solidFill>
                <a:srgbClr val="435D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87576" y="2406777"/>
            <a:ext cx="69850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рівні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закладів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вищої освіти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 </a:t>
            </a:r>
            <a:r>
              <a:rPr sz="18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наукових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установ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академічна  відповідальність за </a:t>
            </a:r>
            <a:r>
              <a:rPr sz="1800" spc="-10" dirty="0">
                <a:latin typeface="Times New Roman"/>
                <a:cs typeface="Times New Roman"/>
              </a:rPr>
              <a:t>порушення </a:t>
            </a:r>
            <a:r>
              <a:rPr sz="1800" spc="-5" dirty="0">
                <a:latin typeface="Times New Roman"/>
                <a:cs typeface="Times New Roman"/>
              </a:rPr>
              <a:t>академічної </a:t>
            </a:r>
            <a:r>
              <a:rPr sz="1800" dirty="0">
                <a:latin typeface="Times New Roman"/>
                <a:cs typeface="Times New Roman"/>
              </a:rPr>
              <a:t>доброчесності </a:t>
            </a:r>
            <a:r>
              <a:rPr sz="1800" spc="-25" dirty="0">
                <a:latin typeface="Times New Roman"/>
                <a:cs typeface="Times New Roman"/>
              </a:rPr>
              <a:t>може  </a:t>
            </a:r>
            <a:r>
              <a:rPr sz="1800" spc="-5" dirty="0">
                <a:latin typeface="Times New Roman"/>
                <a:cs typeface="Times New Roman"/>
              </a:rPr>
              <a:t>встановлюватися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25" dirty="0">
                <a:latin typeface="Times New Roman"/>
                <a:cs typeface="Times New Roman"/>
              </a:rPr>
              <a:t>здобувачів </a:t>
            </a:r>
            <a:r>
              <a:rPr sz="1800" spc="5" dirty="0">
                <a:latin typeface="Times New Roman"/>
                <a:cs typeface="Times New Roman"/>
              </a:rPr>
              <a:t>освіти, </a:t>
            </a:r>
            <a:r>
              <a:rPr sz="1800" spc="-20" dirty="0">
                <a:latin typeface="Times New Roman"/>
                <a:cs typeface="Times New Roman"/>
              </a:rPr>
              <a:t>науково-педагогічних,  </a:t>
            </a:r>
            <a:r>
              <a:rPr sz="1800" spc="-25" dirty="0">
                <a:latin typeface="Times New Roman"/>
                <a:cs typeface="Times New Roman"/>
              </a:rPr>
              <a:t>наукових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педагогічних </a:t>
            </a:r>
            <a:r>
              <a:rPr sz="1800" spc="-5" dirty="0">
                <a:latin typeface="Times New Roman"/>
                <a:cs typeface="Times New Roman"/>
              </a:rPr>
              <a:t>працівників,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25" dirty="0">
                <a:latin typeface="Times New Roman"/>
                <a:cs typeface="Times New Roman"/>
              </a:rPr>
              <a:t>також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spc="-10" dirty="0">
                <a:latin typeface="Times New Roman"/>
                <a:cs typeface="Times New Roman"/>
              </a:rPr>
              <a:t>структурних  підрозділів </a:t>
            </a:r>
            <a:r>
              <a:rPr sz="1800" spc="-5" dirty="0">
                <a:latin typeface="Times New Roman"/>
                <a:cs typeface="Times New Roman"/>
              </a:rPr>
              <a:t>відповідних </a:t>
            </a:r>
            <a:r>
              <a:rPr sz="1800" dirty="0">
                <a:latin typeface="Times New Roman"/>
                <a:cs typeface="Times New Roman"/>
              </a:rPr>
              <a:t>закладів </a:t>
            </a:r>
            <a:r>
              <a:rPr sz="1800" spc="5" dirty="0">
                <a:latin typeface="Times New Roman"/>
                <a:cs typeface="Times New Roman"/>
              </a:rPr>
              <a:t>освіти </a:t>
            </a:r>
            <a:r>
              <a:rPr sz="1800" spc="-20" dirty="0">
                <a:latin typeface="Times New Roman"/>
                <a:cs typeface="Times New Roman"/>
              </a:rPr>
              <a:t>(наукових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установ)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35380" y="679704"/>
            <a:ext cx="739140" cy="716280"/>
            <a:chOff x="1135380" y="679704"/>
            <a:chExt cx="739140" cy="716280"/>
          </a:xfrm>
        </p:grpSpPr>
        <p:sp>
          <p:nvSpPr>
            <p:cNvPr id="25" name="object 25"/>
            <p:cNvSpPr/>
            <p:nvPr/>
          </p:nvSpPr>
          <p:spPr>
            <a:xfrm>
              <a:off x="1135380" y="679704"/>
              <a:ext cx="739140" cy="716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4412" y="785749"/>
              <a:ext cx="428625" cy="360045"/>
            </a:xfrm>
            <a:custGeom>
              <a:avLst/>
              <a:gdLst/>
              <a:ahLst/>
              <a:cxnLst/>
              <a:rect l="l" t="t" r="r" b="b"/>
              <a:pathLst>
                <a:path w="428625" h="360044">
                  <a:moveTo>
                    <a:pt x="11252" y="90042"/>
                  </a:moveTo>
                  <a:lnTo>
                    <a:pt x="0" y="90042"/>
                  </a:lnTo>
                  <a:lnTo>
                    <a:pt x="0" y="270128"/>
                  </a:lnTo>
                  <a:lnTo>
                    <a:pt x="11252" y="270128"/>
                  </a:lnTo>
                  <a:lnTo>
                    <a:pt x="11252" y="90042"/>
                  </a:lnTo>
                  <a:close/>
                </a:path>
                <a:path w="428625" h="360044">
                  <a:moveTo>
                    <a:pt x="45008" y="90042"/>
                  </a:moveTo>
                  <a:lnTo>
                    <a:pt x="22504" y="90042"/>
                  </a:lnTo>
                  <a:lnTo>
                    <a:pt x="22504" y="270128"/>
                  </a:lnTo>
                  <a:lnTo>
                    <a:pt x="45008" y="270128"/>
                  </a:lnTo>
                  <a:lnTo>
                    <a:pt x="45008" y="90042"/>
                  </a:lnTo>
                  <a:close/>
                </a:path>
                <a:path w="428625" h="360044">
                  <a:moveTo>
                    <a:pt x="248627" y="0"/>
                  </a:moveTo>
                  <a:lnTo>
                    <a:pt x="248627" y="90042"/>
                  </a:lnTo>
                  <a:lnTo>
                    <a:pt x="56222" y="90042"/>
                  </a:lnTo>
                  <a:lnTo>
                    <a:pt x="56222" y="270128"/>
                  </a:lnTo>
                  <a:lnTo>
                    <a:pt x="248627" y="270128"/>
                  </a:lnTo>
                  <a:lnTo>
                    <a:pt x="248627" y="360045"/>
                  </a:lnTo>
                  <a:lnTo>
                    <a:pt x="428586" y="180086"/>
                  </a:lnTo>
                  <a:lnTo>
                    <a:pt x="248627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4412" y="785749"/>
              <a:ext cx="428625" cy="360045"/>
            </a:xfrm>
            <a:custGeom>
              <a:avLst/>
              <a:gdLst/>
              <a:ahLst/>
              <a:cxnLst/>
              <a:rect l="l" t="t" r="r" b="b"/>
              <a:pathLst>
                <a:path w="428625" h="360044">
                  <a:moveTo>
                    <a:pt x="0" y="90042"/>
                  </a:moveTo>
                  <a:lnTo>
                    <a:pt x="11252" y="90042"/>
                  </a:lnTo>
                  <a:lnTo>
                    <a:pt x="11252" y="270128"/>
                  </a:lnTo>
                  <a:lnTo>
                    <a:pt x="0" y="270128"/>
                  </a:lnTo>
                  <a:lnTo>
                    <a:pt x="0" y="90042"/>
                  </a:lnTo>
                  <a:close/>
                </a:path>
                <a:path w="428625" h="360044">
                  <a:moveTo>
                    <a:pt x="22504" y="90042"/>
                  </a:moveTo>
                  <a:lnTo>
                    <a:pt x="45008" y="90042"/>
                  </a:lnTo>
                  <a:lnTo>
                    <a:pt x="45008" y="270128"/>
                  </a:lnTo>
                  <a:lnTo>
                    <a:pt x="22504" y="270128"/>
                  </a:lnTo>
                  <a:lnTo>
                    <a:pt x="22504" y="90042"/>
                  </a:lnTo>
                  <a:close/>
                </a:path>
                <a:path w="428625" h="360044">
                  <a:moveTo>
                    <a:pt x="56222" y="90042"/>
                  </a:moveTo>
                  <a:lnTo>
                    <a:pt x="248627" y="90042"/>
                  </a:lnTo>
                  <a:lnTo>
                    <a:pt x="248627" y="0"/>
                  </a:lnTo>
                  <a:lnTo>
                    <a:pt x="428586" y="180086"/>
                  </a:lnTo>
                  <a:lnTo>
                    <a:pt x="248627" y="360045"/>
                  </a:lnTo>
                  <a:lnTo>
                    <a:pt x="248627" y="270128"/>
                  </a:lnTo>
                  <a:lnTo>
                    <a:pt x="56222" y="270128"/>
                  </a:lnTo>
                  <a:lnTo>
                    <a:pt x="56222" y="90042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135380" y="2894076"/>
            <a:ext cx="739140" cy="716280"/>
            <a:chOff x="1135380" y="2894076"/>
            <a:chExt cx="739140" cy="716280"/>
          </a:xfrm>
        </p:grpSpPr>
        <p:sp>
          <p:nvSpPr>
            <p:cNvPr id="29" name="object 29"/>
            <p:cNvSpPr/>
            <p:nvPr/>
          </p:nvSpPr>
          <p:spPr>
            <a:xfrm>
              <a:off x="1135380" y="2894076"/>
              <a:ext cx="739140" cy="7162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14412" y="3000375"/>
              <a:ext cx="428625" cy="360045"/>
            </a:xfrm>
            <a:custGeom>
              <a:avLst/>
              <a:gdLst/>
              <a:ahLst/>
              <a:cxnLst/>
              <a:rect l="l" t="t" r="r" b="b"/>
              <a:pathLst>
                <a:path w="428625" h="360045">
                  <a:moveTo>
                    <a:pt x="11252" y="90042"/>
                  </a:moveTo>
                  <a:lnTo>
                    <a:pt x="0" y="90042"/>
                  </a:lnTo>
                  <a:lnTo>
                    <a:pt x="0" y="270001"/>
                  </a:lnTo>
                  <a:lnTo>
                    <a:pt x="11252" y="270001"/>
                  </a:lnTo>
                  <a:lnTo>
                    <a:pt x="11252" y="90042"/>
                  </a:lnTo>
                  <a:close/>
                </a:path>
                <a:path w="428625" h="360045">
                  <a:moveTo>
                    <a:pt x="45008" y="90042"/>
                  </a:moveTo>
                  <a:lnTo>
                    <a:pt x="22504" y="90042"/>
                  </a:lnTo>
                  <a:lnTo>
                    <a:pt x="22504" y="270001"/>
                  </a:lnTo>
                  <a:lnTo>
                    <a:pt x="45008" y="270001"/>
                  </a:lnTo>
                  <a:lnTo>
                    <a:pt x="45008" y="90042"/>
                  </a:lnTo>
                  <a:close/>
                </a:path>
                <a:path w="428625" h="360045">
                  <a:moveTo>
                    <a:pt x="248627" y="0"/>
                  </a:moveTo>
                  <a:lnTo>
                    <a:pt x="248627" y="90042"/>
                  </a:lnTo>
                  <a:lnTo>
                    <a:pt x="56222" y="90042"/>
                  </a:lnTo>
                  <a:lnTo>
                    <a:pt x="56222" y="270001"/>
                  </a:lnTo>
                  <a:lnTo>
                    <a:pt x="248627" y="270001"/>
                  </a:lnTo>
                  <a:lnTo>
                    <a:pt x="248627" y="360045"/>
                  </a:lnTo>
                  <a:lnTo>
                    <a:pt x="428586" y="179959"/>
                  </a:lnTo>
                  <a:lnTo>
                    <a:pt x="248627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4412" y="3000375"/>
              <a:ext cx="428625" cy="360045"/>
            </a:xfrm>
            <a:custGeom>
              <a:avLst/>
              <a:gdLst/>
              <a:ahLst/>
              <a:cxnLst/>
              <a:rect l="l" t="t" r="r" b="b"/>
              <a:pathLst>
                <a:path w="428625" h="360045">
                  <a:moveTo>
                    <a:pt x="0" y="90042"/>
                  </a:moveTo>
                  <a:lnTo>
                    <a:pt x="11252" y="90042"/>
                  </a:lnTo>
                  <a:lnTo>
                    <a:pt x="11252" y="270001"/>
                  </a:lnTo>
                  <a:lnTo>
                    <a:pt x="0" y="270001"/>
                  </a:lnTo>
                  <a:lnTo>
                    <a:pt x="0" y="90042"/>
                  </a:lnTo>
                  <a:close/>
                </a:path>
                <a:path w="428625" h="360045">
                  <a:moveTo>
                    <a:pt x="22504" y="90042"/>
                  </a:moveTo>
                  <a:lnTo>
                    <a:pt x="45008" y="90042"/>
                  </a:lnTo>
                  <a:lnTo>
                    <a:pt x="45008" y="270001"/>
                  </a:lnTo>
                  <a:lnTo>
                    <a:pt x="22504" y="270001"/>
                  </a:lnTo>
                  <a:lnTo>
                    <a:pt x="22504" y="90042"/>
                  </a:lnTo>
                  <a:close/>
                </a:path>
                <a:path w="428625" h="360045">
                  <a:moveTo>
                    <a:pt x="56222" y="90042"/>
                  </a:moveTo>
                  <a:lnTo>
                    <a:pt x="248627" y="90042"/>
                  </a:lnTo>
                  <a:lnTo>
                    <a:pt x="248627" y="0"/>
                  </a:lnTo>
                  <a:lnTo>
                    <a:pt x="428586" y="179959"/>
                  </a:lnTo>
                  <a:lnTo>
                    <a:pt x="248627" y="360045"/>
                  </a:lnTo>
                  <a:lnTo>
                    <a:pt x="248627" y="270001"/>
                  </a:lnTo>
                  <a:lnTo>
                    <a:pt x="56222" y="270001"/>
                  </a:lnTo>
                  <a:lnTo>
                    <a:pt x="56222" y="90042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63752" y="5536691"/>
            <a:ext cx="810895" cy="718185"/>
            <a:chOff x="1063752" y="5536691"/>
            <a:chExt cx="810895" cy="718185"/>
          </a:xfrm>
        </p:grpSpPr>
        <p:sp>
          <p:nvSpPr>
            <p:cNvPr id="33" name="object 33"/>
            <p:cNvSpPr/>
            <p:nvPr/>
          </p:nvSpPr>
          <p:spPr>
            <a:xfrm>
              <a:off x="1063752" y="5536691"/>
              <a:ext cx="810768" cy="7178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974" y="5643575"/>
              <a:ext cx="500380" cy="360045"/>
            </a:xfrm>
            <a:custGeom>
              <a:avLst/>
              <a:gdLst/>
              <a:ahLst/>
              <a:cxnLst/>
              <a:rect l="l" t="t" r="r" b="b"/>
              <a:pathLst>
                <a:path w="500380" h="360045">
                  <a:moveTo>
                    <a:pt x="11252" y="90017"/>
                  </a:moveTo>
                  <a:lnTo>
                    <a:pt x="0" y="90017"/>
                  </a:lnTo>
                  <a:lnTo>
                    <a:pt x="0" y="270027"/>
                  </a:lnTo>
                  <a:lnTo>
                    <a:pt x="11252" y="270027"/>
                  </a:lnTo>
                  <a:lnTo>
                    <a:pt x="11252" y="90017"/>
                  </a:lnTo>
                  <a:close/>
                </a:path>
                <a:path w="500380" h="360045">
                  <a:moveTo>
                    <a:pt x="45008" y="90017"/>
                  </a:moveTo>
                  <a:lnTo>
                    <a:pt x="22504" y="90017"/>
                  </a:lnTo>
                  <a:lnTo>
                    <a:pt x="22504" y="270027"/>
                  </a:lnTo>
                  <a:lnTo>
                    <a:pt x="45008" y="270027"/>
                  </a:lnTo>
                  <a:lnTo>
                    <a:pt x="45008" y="90017"/>
                  </a:lnTo>
                  <a:close/>
                </a:path>
                <a:path w="500380" h="360045">
                  <a:moveTo>
                    <a:pt x="320065" y="0"/>
                  </a:moveTo>
                  <a:lnTo>
                    <a:pt x="320065" y="90017"/>
                  </a:lnTo>
                  <a:lnTo>
                    <a:pt x="56260" y="90017"/>
                  </a:lnTo>
                  <a:lnTo>
                    <a:pt x="56260" y="270027"/>
                  </a:lnTo>
                  <a:lnTo>
                    <a:pt x="320065" y="270027"/>
                  </a:lnTo>
                  <a:lnTo>
                    <a:pt x="320065" y="360045"/>
                  </a:lnTo>
                  <a:lnTo>
                    <a:pt x="500024" y="180022"/>
                  </a:lnTo>
                  <a:lnTo>
                    <a:pt x="320065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2974" y="5643575"/>
              <a:ext cx="500380" cy="360045"/>
            </a:xfrm>
            <a:custGeom>
              <a:avLst/>
              <a:gdLst/>
              <a:ahLst/>
              <a:cxnLst/>
              <a:rect l="l" t="t" r="r" b="b"/>
              <a:pathLst>
                <a:path w="500380" h="360045">
                  <a:moveTo>
                    <a:pt x="0" y="90017"/>
                  </a:moveTo>
                  <a:lnTo>
                    <a:pt x="11252" y="90017"/>
                  </a:lnTo>
                  <a:lnTo>
                    <a:pt x="11252" y="270027"/>
                  </a:lnTo>
                  <a:lnTo>
                    <a:pt x="0" y="270027"/>
                  </a:lnTo>
                  <a:lnTo>
                    <a:pt x="0" y="90017"/>
                  </a:lnTo>
                  <a:close/>
                </a:path>
                <a:path w="500380" h="360045">
                  <a:moveTo>
                    <a:pt x="22504" y="90017"/>
                  </a:moveTo>
                  <a:lnTo>
                    <a:pt x="45008" y="90017"/>
                  </a:lnTo>
                  <a:lnTo>
                    <a:pt x="45008" y="270027"/>
                  </a:lnTo>
                  <a:lnTo>
                    <a:pt x="22504" y="270027"/>
                  </a:lnTo>
                  <a:lnTo>
                    <a:pt x="22504" y="90017"/>
                  </a:lnTo>
                  <a:close/>
                </a:path>
                <a:path w="500380" h="360045">
                  <a:moveTo>
                    <a:pt x="56260" y="90017"/>
                  </a:moveTo>
                  <a:lnTo>
                    <a:pt x="320065" y="90017"/>
                  </a:lnTo>
                  <a:lnTo>
                    <a:pt x="320065" y="0"/>
                  </a:lnTo>
                  <a:lnTo>
                    <a:pt x="500024" y="180022"/>
                  </a:lnTo>
                  <a:lnTo>
                    <a:pt x="320065" y="360045"/>
                  </a:lnTo>
                  <a:lnTo>
                    <a:pt x="320065" y="270027"/>
                  </a:lnTo>
                  <a:lnTo>
                    <a:pt x="56260" y="270027"/>
                  </a:lnTo>
                  <a:lnTo>
                    <a:pt x="56260" y="90017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331970"/>
            <a:chOff x="0" y="0"/>
            <a:chExt cx="9144000" cy="4331970"/>
          </a:xfrm>
        </p:grpSpPr>
        <p:sp>
          <p:nvSpPr>
            <p:cNvPr id="3" name="object 3"/>
            <p:cNvSpPr/>
            <p:nvPr/>
          </p:nvSpPr>
          <p:spPr>
            <a:xfrm>
              <a:off x="1962911" y="1554480"/>
              <a:ext cx="2703576" cy="2752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9635" y="1581149"/>
              <a:ext cx="2426335" cy="2476500"/>
            </a:xfrm>
            <a:custGeom>
              <a:avLst/>
              <a:gdLst/>
              <a:ahLst/>
              <a:cxnLst/>
              <a:rect l="l" t="t" r="r" b="b"/>
              <a:pathLst>
                <a:path w="2426335" h="2476500">
                  <a:moveTo>
                    <a:pt x="55959" y="2301918"/>
                  </a:moveTo>
                  <a:lnTo>
                    <a:pt x="49085" y="2304415"/>
                  </a:lnTo>
                  <a:lnTo>
                    <a:pt x="43640" y="2309292"/>
                  </a:lnTo>
                  <a:lnTo>
                    <a:pt x="40385" y="2316099"/>
                  </a:lnTo>
                  <a:lnTo>
                    <a:pt x="0" y="2476119"/>
                  </a:lnTo>
                  <a:lnTo>
                    <a:pt x="49959" y="2462403"/>
                  </a:lnTo>
                  <a:lnTo>
                    <a:pt x="40131" y="2462403"/>
                  </a:lnTo>
                  <a:lnTo>
                    <a:pt x="12826" y="2435733"/>
                  </a:lnTo>
                  <a:lnTo>
                    <a:pt x="62226" y="2385302"/>
                  </a:lnTo>
                  <a:lnTo>
                    <a:pt x="77342" y="2325370"/>
                  </a:lnTo>
                  <a:lnTo>
                    <a:pt x="77680" y="2317829"/>
                  </a:lnTo>
                  <a:lnTo>
                    <a:pt x="75183" y="2310955"/>
                  </a:lnTo>
                  <a:lnTo>
                    <a:pt x="70306" y="2305510"/>
                  </a:lnTo>
                  <a:lnTo>
                    <a:pt x="63500" y="2302256"/>
                  </a:lnTo>
                  <a:lnTo>
                    <a:pt x="55959" y="2301918"/>
                  </a:lnTo>
                  <a:close/>
                </a:path>
                <a:path w="2426335" h="2476500">
                  <a:moveTo>
                    <a:pt x="62226" y="2385302"/>
                  </a:moveTo>
                  <a:lnTo>
                    <a:pt x="12826" y="2435733"/>
                  </a:lnTo>
                  <a:lnTo>
                    <a:pt x="40131" y="2462403"/>
                  </a:lnTo>
                  <a:lnTo>
                    <a:pt x="48591" y="2453767"/>
                  </a:lnTo>
                  <a:lnTo>
                    <a:pt x="44957" y="2453767"/>
                  </a:lnTo>
                  <a:lnTo>
                    <a:pt x="21462" y="2430653"/>
                  </a:lnTo>
                  <a:lnTo>
                    <a:pt x="52961" y="2422033"/>
                  </a:lnTo>
                  <a:lnTo>
                    <a:pt x="62226" y="2385302"/>
                  </a:lnTo>
                  <a:close/>
                </a:path>
                <a:path w="2426335" h="2476500">
                  <a:moveTo>
                    <a:pt x="156642" y="2395204"/>
                  </a:moveTo>
                  <a:lnTo>
                    <a:pt x="149097" y="2395728"/>
                  </a:lnTo>
                  <a:lnTo>
                    <a:pt x="89454" y="2412048"/>
                  </a:lnTo>
                  <a:lnTo>
                    <a:pt x="40131" y="2462403"/>
                  </a:lnTo>
                  <a:lnTo>
                    <a:pt x="49959" y="2462403"/>
                  </a:lnTo>
                  <a:lnTo>
                    <a:pt x="159131" y="2432431"/>
                  </a:lnTo>
                  <a:lnTo>
                    <a:pt x="165893" y="2429029"/>
                  </a:lnTo>
                  <a:lnTo>
                    <a:pt x="170656" y="2423509"/>
                  </a:lnTo>
                  <a:lnTo>
                    <a:pt x="172989" y="2416607"/>
                  </a:lnTo>
                  <a:lnTo>
                    <a:pt x="172465" y="2409063"/>
                  </a:lnTo>
                  <a:lnTo>
                    <a:pt x="169064" y="2402300"/>
                  </a:lnTo>
                  <a:lnTo>
                    <a:pt x="163544" y="2397537"/>
                  </a:lnTo>
                  <a:lnTo>
                    <a:pt x="156642" y="2395204"/>
                  </a:lnTo>
                  <a:close/>
                </a:path>
                <a:path w="2426335" h="2476500">
                  <a:moveTo>
                    <a:pt x="52961" y="2422033"/>
                  </a:moveTo>
                  <a:lnTo>
                    <a:pt x="21462" y="2430653"/>
                  </a:lnTo>
                  <a:lnTo>
                    <a:pt x="44957" y="2453767"/>
                  </a:lnTo>
                  <a:lnTo>
                    <a:pt x="52961" y="2422033"/>
                  </a:lnTo>
                  <a:close/>
                </a:path>
                <a:path w="2426335" h="2476500">
                  <a:moveTo>
                    <a:pt x="89454" y="2412048"/>
                  </a:moveTo>
                  <a:lnTo>
                    <a:pt x="52961" y="2422033"/>
                  </a:lnTo>
                  <a:lnTo>
                    <a:pt x="44957" y="2453767"/>
                  </a:lnTo>
                  <a:lnTo>
                    <a:pt x="48591" y="2453767"/>
                  </a:lnTo>
                  <a:lnTo>
                    <a:pt x="89454" y="2412048"/>
                  </a:lnTo>
                  <a:close/>
                </a:path>
                <a:path w="2426335" h="2476500">
                  <a:moveTo>
                    <a:pt x="2398776" y="0"/>
                  </a:moveTo>
                  <a:lnTo>
                    <a:pt x="62226" y="2385302"/>
                  </a:lnTo>
                  <a:lnTo>
                    <a:pt x="52961" y="2422033"/>
                  </a:lnTo>
                  <a:lnTo>
                    <a:pt x="89454" y="2412048"/>
                  </a:lnTo>
                  <a:lnTo>
                    <a:pt x="2425954" y="26670"/>
                  </a:lnTo>
                  <a:lnTo>
                    <a:pt x="2398776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699"/>
              <a:ext cx="9144000" cy="2145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700" y="326135"/>
              <a:ext cx="8854440" cy="13075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99"/>
              <a:ext cx="9144000" cy="1942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523" y="4012"/>
              <a:ext cx="8641016" cy="16927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23" y="4012"/>
              <a:ext cx="8641080" cy="1692910"/>
            </a:xfrm>
            <a:custGeom>
              <a:avLst/>
              <a:gdLst/>
              <a:ahLst/>
              <a:cxnLst/>
              <a:rect l="l" t="t" r="r" b="b"/>
              <a:pathLst>
                <a:path w="8641080" h="1692910">
                  <a:moveTo>
                    <a:pt x="0" y="102286"/>
                  </a:moveTo>
                  <a:lnTo>
                    <a:pt x="48003" y="90865"/>
                  </a:lnTo>
                  <a:lnTo>
                    <a:pt x="96007" y="80215"/>
                  </a:lnTo>
                  <a:lnTo>
                    <a:pt x="144011" y="70317"/>
                  </a:lnTo>
                  <a:lnTo>
                    <a:pt x="192015" y="61154"/>
                  </a:lnTo>
                  <a:lnTo>
                    <a:pt x="240019" y="52709"/>
                  </a:lnTo>
                  <a:lnTo>
                    <a:pt x="288024" y="44963"/>
                  </a:lnTo>
                  <a:lnTo>
                    <a:pt x="336028" y="37900"/>
                  </a:lnTo>
                  <a:lnTo>
                    <a:pt x="384032" y="31501"/>
                  </a:lnTo>
                  <a:lnTo>
                    <a:pt x="432036" y="25750"/>
                  </a:lnTo>
                  <a:lnTo>
                    <a:pt x="480041" y="20629"/>
                  </a:lnTo>
                  <a:lnTo>
                    <a:pt x="528045" y="16121"/>
                  </a:lnTo>
                  <a:lnTo>
                    <a:pt x="576049" y="12207"/>
                  </a:lnTo>
                  <a:lnTo>
                    <a:pt x="624054" y="8871"/>
                  </a:lnTo>
                  <a:lnTo>
                    <a:pt x="672058" y="6095"/>
                  </a:lnTo>
                  <a:lnTo>
                    <a:pt x="720063" y="3861"/>
                  </a:lnTo>
                  <a:lnTo>
                    <a:pt x="768067" y="2152"/>
                  </a:lnTo>
                  <a:lnTo>
                    <a:pt x="816072" y="950"/>
                  </a:lnTo>
                  <a:lnTo>
                    <a:pt x="864077" y="239"/>
                  </a:lnTo>
                  <a:lnTo>
                    <a:pt x="912081" y="0"/>
                  </a:lnTo>
                  <a:lnTo>
                    <a:pt x="960086" y="215"/>
                  </a:lnTo>
                  <a:lnTo>
                    <a:pt x="1008091" y="869"/>
                  </a:lnTo>
                  <a:lnTo>
                    <a:pt x="1056095" y="1942"/>
                  </a:lnTo>
                  <a:lnTo>
                    <a:pt x="1104100" y="3417"/>
                  </a:lnTo>
                  <a:lnTo>
                    <a:pt x="1152105" y="5278"/>
                  </a:lnTo>
                  <a:lnTo>
                    <a:pt x="1200110" y="7506"/>
                  </a:lnTo>
                  <a:lnTo>
                    <a:pt x="1248115" y="10084"/>
                  </a:lnTo>
                  <a:lnTo>
                    <a:pt x="1296120" y="12995"/>
                  </a:lnTo>
                  <a:lnTo>
                    <a:pt x="1344125" y="16220"/>
                  </a:lnTo>
                  <a:lnTo>
                    <a:pt x="1392130" y="19743"/>
                  </a:lnTo>
                  <a:lnTo>
                    <a:pt x="1440135" y="23546"/>
                  </a:lnTo>
                  <a:lnTo>
                    <a:pt x="1488140" y="27611"/>
                  </a:lnTo>
                  <a:lnTo>
                    <a:pt x="1536145" y="31921"/>
                  </a:lnTo>
                  <a:lnTo>
                    <a:pt x="1584150" y="36459"/>
                  </a:lnTo>
                  <a:lnTo>
                    <a:pt x="1632155" y="41207"/>
                  </a:lnTo>
                  <a:lnTo>
                    <a:pt x="1680160" y="46147"/>
                  </a:lnTo>
                  <a:lnTo>
                    <a:pt x="1728166" y="51262"/>
                  </a:lnTo>
                  <a:lnTo>
                    <a:pt x="1776171" y="56535"/>
                  </a:lnTo>
                  <a:lnTo>
                    <a:pt x="1824176" y="61947"/>
                  </a:lnTo>
                  <a:lnTo>
                    <a:pt x="1872182" y="67483"/>
                  </a:lnTo>
                  <a:lnTo>
                    <a:pt x="1920187" y="73123"/>
                  </a:lnTo>
                  <a:lnTo>
                    <a:pt x="1968192" y="78850"/>
                  </a:lnTo>
                  <a:lnTo>
                    <a:pt x="2016198" y="84648"/>
                  </a:lnTo>
                  <a:lnTo>
                    <a:pt x="2064203" y="90498"/>
                  </a:lnTo>
                  <a:lnTo>
                    <a:pt x="2112208" y="96383"/>
                  </a:lnTo>
                  <a:lnTo>
                    <a:pt x="2160214" y="102286"/>
                  </a:lnTo>
                  <a:lnTo>
                    <a:pt x="2208219" y="108188"/>
                  </a:lnTo>
                  <a:lnTo>
                    <a:pt x="2256225" y="114073"/>
                  </a:lnTo>
                  <a:lnTo>
                    <a:pt x="2304230" y="119923"/>
                  </a:lnTo>
                  <a:lnTo>
                    <a:pt x="2352236" y="125721"/>
                  </a:lnTo>
                  <a:lnTo>
                    <a:pt x="2400242" y="131449"/>
                  </a:lnTo>
                  <a:lnTo>
                    <a:pt x="2448247" y="137089"/>
                  </a:lnTo>
                  <a:lnTo>
                    <a:pt x="2496253" y="142624"/>
                  </a:lnTo>
                  <a:lnTo>
                    <a:pt x="2544258" y="148037"/>
                  </a:lnTo>
                  <a:lnTo>
                    <a:pt x="2592264" y="153309"/>
                  </a:lnTo>
                  <a:lnTo>
                    <a:pt x="2640270" y="158424"/>
                  </a:lnTo>
                  <a:lnTo>
                    <a:pt x="2688275" y="163365"/>
                  </a:lnTo>
                  <a:lnTo>
                    <a:pt x="2736281" y="168112"/>
                  </a:lnTo>
                  <a:lnTo>
                    <a:pt x="2784287" y="172650"/>
                  </a:lnTo>
                  <a:lnTo>
                    <a:pt x="2832293" y="176960"/>
                  </a:lnTo>
                  <a:lnTo>
                    <a:pt x="2880298" y="181026"/>
                  </a:lnTo>
                  <a:lnTo>
                    <a:pt x="2928304" y="184829"/>
                  </a:lnTo>
                  <a:lnTo>
                    <a:pt x="2976310" y="188351"/>
                  </a:lnTo>
                  <a:lnTo>
                    <a:pt x="3024316" y="191577"/>
                  </a:lnTo>
                  <a:lnTo>
                    <a:pt x="3072322" y="194487"/>
                  </a:lnTo>
                  <a:lnTo>
                    <a:pt x="3120327" y="197065"/>
                  </a:lnTo>
                  <a:lnTo>
                    <a:pt x="3168333" y="199293"/>
                  </a:lnTo>
                  <a:lnTo>
                    <a:pt x="3216339" y="201154"/>
                  </a:lnTo>
                  <a:lnTo>
                    <a:pt x="3264345" y="202630"/>
                  </a:lnTo>
                  <a:lnTo>
                    <a:pt x="3312351" y="203703"/>
                  </a:lnTo>
                  <a:lnTo>
                    <a:pt x="3360357" y="204356"/>
                  </a:lnTo>
                  <a:lnTo>
                    <a:pt x="3408363" y="204572"/>
                  </a:lnTo>
                  <a:lnTo>
                    <a:pt x="3456369" y="204333"/>
                  </a:lnTo>
                  <a:lnTo>
                    <a:pt x="3504374" y="203621"/>
                  </a:lnTo>
                  <a:lnTo>
                    <a:pt x="3552380" y="202420"/>
                  </a:lnTo>
                  <a:lnTo>
                    <a:pt x="3600386" y="200711"/>
                  </a:lnTo>
                  <a:lnTo>
                    <a:pt x="3648392" y="198477"/>
                  </a:lnTo>
                  <a:lnTo>
                    <a:pt x="3696398" y="195700"/>
                  </a:lnTo>
                  <a:lnTo>
                    <a:pt x="3744404" y="192364"/>
                  </a:lnTo>
                  <a:lnTo>
                    <a:pt x="3792410" y="188451"/>
                  </a:lnTo>
                  <a:lnTo>
                    <a:pt x="3840416" y="183942"/>
                  </a:lnTo>
                  <a:lnTo>
                    <a:pt x="3888422" y="178821"/>
                  </a:lnTo>
                  <a:lnTo>
                    <a:pt x="3936428" y="173070"/>
                  </a:lnTo>
                  <a:lnTo>
                    <a:pt x="3984434" y="166672"/>
                  </a:lnTo>
                  <a:lnTo>
                    <a:pt x="4032440" y="159608"/>
                  </a:lnTo>
                  <a:lnTo>
                    <a:pt x="4080446" y="151863"/>
                  </a:lnTo>
                  <a:lnTo>
                    <a:pt x="4128452" y="143417"/>
                  </a:lnTo>
                  <a:lnTo>
                    <a:pt x="4176458" y="134254"/>
                  </a:lnTo>
                  <a:lnTo>
                    <a:pt x="4224464" y="124356"/>
                  </a:lnTo>
                  <a:lnTo>
                    <a:pt x="4272470" y="113706"/>
                  </a:lnTo>
                  <a:lnTo>
                    <a:pt x="4320476" y="102286"/>
                  </a:lnTo>
                  <a:lnTo>
                    <a:pt x="4368482" y="90865"/>
                  </a:lnTo>
                  <a:lnTo>
                    <a:pt x="4416488" y="80215"/>
                  </a:lnTo>
                  <a:lnTo>
                    <a:pt x="4464494" y="70317"/>
                  </a:lnTo>
                  <a:lnTo>
                    <a:pt x="4512500" y="61154"/>
                  </a:lnTo>
                  <a:lnTo>
                    <a:pt x="4560506" y="52709"/>
                  </a:lnTo>
                  <a:lnTo>
                    <a:pt x="4608512" y="44963"/>
                  </a:lnTo>
                  <a:lnTo>
                    <a:pt x="4656518" y="37900"/>
                  </a:lnTo>
                  <a:lnTo>
                    <a:pt x="4704524" y="31501"/>
                  </a:lnTo>
                  <a:lnTo>
                    <a:pt x="4752530" y="25750"/>
                  </a:lnTo>
                  <a:lnTo>
                    <a:pt x="4800536" y="20629"/>
                  </a:lnTo>
                  <a:lnTo>
                    <a:pt x="4848542" y="16121"/>
                  </a:lnTo>
                  <a:lnTo>
                    <a:pt x="4896548" y="12207"/>
                  </a:lnTo>
                  <a:lnTo>
                    <a:pt x="4944554" y="8871"/>
                  </a:lnTo>
                  <a:lnTo>
                    <a:pt x="4992560" y="6095"/>
                  </a:lnTo>
                  <a:lnTo>
                    <a:pt x="5040566" y="3861"/>
                  </a:lnTo>
                  <a:lnTo>
                    <a:pt x="5088572" y="2152"/>
                  </a:lnTo>
                  <a:lnTo>
                    <a:pt x="5136578" y="950"/>
                  </a:lnTo>
                  <a:lnTo>
                    <a:pt x="5184584" y="239"/>
                  </a:lnTo>
                  <a:lnTo>
                    <a:pt x="5232590" y="0"/>
                  </a:lnTo>
                  <a:lnTo>
                    <a:pt x="5280596" y="215"/>
                  </a:lnTo>
                  <a:lnTo>
                    <a:pt x="5328602" y="869"/>
                  </a:lnTo>
                  <a:lnTo>
                    <a:pt x="5376608" y="1942"/>
                  </a:lnTo>
                  <a:lnTo>
                    <a:pt x="5424614" y="3417"/>
                  </a:lnTo>
                  <a:lnTo>
                    <a:pt x="5472620" y="5278"/>
                  </a:lnTo>
                  <a:lnTo>
                    <a:pt x="5520626" y="7506"/>
                  </a:lnTo>
                  <a:lnTo>
                    <a:pt x="5568632" y="10084"/>
                  </a:lnTo>
                  <a:lnTo>
                    <a:pt x="5616638" y="12995"/>
                  </a:lnTo>
                  <a:lnTo>
                    <a:pt x="5664644" y="16220"/>
                  </a:lnTo>
                  <a:lnTo>
                    <a:pt x="5712650" y="19743"/>
                  </a:lnTo>
                  <a:lnTo>
                    <a:pt x="5760656" y="23546"/>
                  </a:lnTo>
                  <a:lnTo>
                    <a:pt x="5808662" y="27611"/>
                  </a:lnTo>
                  <a:lnTo>
                    <a:pt x="5856668" y="31921"/>
                  </a:lnTo>
                  <a:lnTo>
                    <a:pt x="5904674" y="36459"/>
                  </a:lnTo>
                  <a:lnTo>
                    <a:pt x="5952680" y="41207"/>
                  </a:lnTo>
                  <a:lnTo>
                    <a:pt x="6000686" y="46147"/>
                  </a:lnTo>
                  <a:lnTo>
                    <a:pt x="6048692" y="51262"/>
                  </a:lnTo>
                  <a:lnTo>
                    <a:pt x="6096698" y="56535"/>
                  </a:lnTo>
                  <a:lnTo>
                    <a:pt x="6144704" y="61947"/>
                  </a:lnTo>
                  <a:lnTo>
                    <a:pt x="6192710" y="67483"/>
                  </a:lnTo>
                  <a:lnTo>
                    <a:pt x="6240716" y="73123"/>
                  </a:lnTo>
                  <a:lnTo>
                    <a:pt x="6288722" y="78850"/>
                  </a:lnTo>
                  <a:lnTo>
                    <a:pt x="6336728" y="84648"/>
                  </a:lnTo>
                  <a:lnTo>
                    <a:pt x="6384734" y="90498"/>
                  </a:lnTo>
                  <a:lnTo>
                    <a:pt x="6432740" y="96383"/>
                  </a:lnTo>
                  <a:lnTo>
                    <a:pt x="6480746" y="102286"/>
                  </a:lnTo>
                  <a:lnTo>
                    <a:pt x="6528752" y="108188"/>
                  </a:lnTo>
                  <a:lnTo>
                    <a:pt x="6576758" y="114073"/>
                  </a:lnTo>
                  <a:lnTo>
                    <a:pt x="6624764" y="119923"/>
                  </a:lnTo>
                  <a:lnTo>
                    <a:pt x="6672770" y="125721"/>
                  </a:lnTo>
                  <a:lnTo>
                    <a:pt x="6720776" y="131449"/>
                  </a:lnTo>
                  <a:lnTo>
                    <a:pt x="6768782" y="137089"/>
                  </a:lnTo>
                  <a:lnTo>
                    <a:pt x="6816788" y="142624"/>
                  </a:lnTo>
                  <a:lnTo>
                    <a:pt x="6864794" y="148037"/>
                  </a:lnTo>
                  <a:lnTo>
                    <a:pt x="6912800" y="153309"/>
                  </a:lnTo>
                  <a:lnTo>
                    <a:pt x="6960806" y="158424"/>
                  </a:lnTo>
                  <a:lnTo>
                    <a:pt x="7008812" y="163365"/>
                  </a:lnTo>
                  <a:lnTo>
                    <a:pt x="7056818" y="168112"/>
                  </a:lnTo>
                  <a:lnTo>
                    <a:pt x="7104824" y="172650"/>
                  </a:lnTo>
                  <a:lnTo>
                    <a:pt x="7152830" y="176960"/>
                  </a:lnTo>
                  <a:lnTo>
                    <a:pt x="7200836" y="181026"/>
                  </a:lnTo>
                  <a:lnTo>
                    <a:pt x="7248842" y="184829"/>
                  </a:lnTo>
                  <a:lnTo>
                    <a:pt x="7296848" y="188351"/>
                  </a:lnTo>
                  <a:lnTo>
                    <a:pt x="7344854" y="191577"/>
                  </a:lnTo>
                  <a:lnTo>
                    <a:pt x="7392860" y="194487"/>
                  </a:lnTo>
                  <a:lnTo>
                    <a:pt x="7440866" y="197065"/>
                  </a:lnTo>
                  <a:lnTo>
                    <a:pt x="7488872" y="199293"/>
                  </a:lnTo>
                  <a:lnTo>
                    <a:pt x="7536878" y="201154"/>
                  </a:lnTo>
                  <a:lnTo>
                    <a:pt x="7584884" y="202630"/>
                  </a:lnTo>
                  <a:lnTo>
                    <a:pt x="7632890" y="203703"/>
                  </a:lnTo>
                  <a:lnTo>
                    <a:pt x="7680896" y="204356"/>
                  </a:lnTo>
                  <a:lnTo>
                    <a:pt x="7728902" y="204572"/>
                  </a:lnTo>
                  <a:lnTo>
                    <a:pt x="7776908" y="204333"/>
                  </a:lnTo>
                  <a:lnTo>
                    <a:pt x="7824914" y="203621"/>
                  </a:lnTo>
                  <a:lnTo>
                    <a:pt x="7872920" y="202420"/>
                  </a:lnTo>
                  <a:lnTo>
                    <a:pt x="7920926" y="200711"/>
                  </a:lnTo>
                  <a:lnTo>
                    <a:pt x="7968932" y="198477"/>
                  </a:lnTo>
                  <a:lnTo>
                    <a:pt x="8016938" y="195700"/>
                  </a:lnTo>
                  <a:lnTo>
                    <a:pt x="8064944" y="192364"/>
                  </a:lnTo>
                  <a:lnTo>
                    <a:pt x="8112950" y="188451"/>
                  </a:lnTo>
                  <a:lnTo>
                    <a:pt x="8160956" y="183942"/>
                  </a:lnTo>
                  <a:lnTo>
                    <a:pt x="8208962" y="178821"/>
                  </a:lnTo>
                  <a:lnTo>
                    <a:pt x="8256968" y="173070"/>
                  </a:lnTo>
                  <a:lnTo>
                    <a:pt x="8304974" y="166672"/>
                  </a:lnTo>
                  <a:lnTo>
                    <a:pt x="8352980" y="159608"/>
                  </a:lnTo>
                  <a:lnTo>
                    <a:pt x="8400986" y="151863"/>
                  </a:lnTo>
                  <a:lnTo>
                    <a:pt x="8448992" y="143417"/>
                  </a:lnTo>
                  <a:lnTo>
                    <a:pt x="8496998" y="134254"/>
                  </a:lnTo>
                  <a:lnTo>
                    <a:pt x="8545004" y="124356"/>
                  </a:lnTo>
                  <a:lnTo>
                    <a:pt x="8593010" y="113706"/>
                  </a:lnTo>
                  <a:lnTo>
                    <a:pt x="8641016" y="102286"/>
                  </a:lnTo>
                  <a:lnTo>
                    <a:pt x="8641016" y="1590472"/>
                  </a:lnTo>
                  <a:lnTo>
                    <a:pt x="8593010" y="1601892"/>
                  </a:lnTo>
                  <a:lnTo>
                    <a:pt x="8545004" y="1612542"/>
                  </a:lnTo>
                  <a:lnTo>
                    <a:pt x="8496998" y="1622440"/>
                  </a:lnTo>
                  <a:lnTo>
                    <a:pt x="8448992" y="1631603"/>
                  </a:lnTo>
                  <a:lnTo>
                    <a:pt x="8400986" y="1640049"/>
                  </a:lnTo>
                  <a:lnTo>
                    <a:pt x="8352980" y="1647794"/>
                  </a:lnTo>
                  <a:lnTo>
                    <a:pt x="8304974" y="1654858"/>
                  </a:lnTo>
                  <a:lnTo>
                    <a:pt x="8256968" y="1661256"/>
                  </a:lnTo>
                  <a:lnTo>
                    <a:pt x="8208962" y="1667007"/>
                  </a:lnTo>
                  <a:lnTo>
                    <a:pt x="8160956" y="1672128"/>
                  </a:lnTo>
                  <a:lnTo>
                    <a:pt x="8112950" y="1676637"/>
                  </a:lnTo>
                  <a:lnTo>
                    <a:pt x="8064944" y="1680550"/>
                  </a:lnTo>
                  <a:lnTo>
                    <a:pt x="8016938" y="1683886"/>
                  </a:lnTo>
                  <a:lnTo>
                    <a:pt x="7968932" y="1686663"/>
                  </a:lnTo>
                  <a:lnTo>
                    <a:pt x="7920926" y="1688897"/>
                  </a:lnTo>
                  <a:lnTo>
                    <a:pt x="7872920" y="1690606"/>
                  </a:lnTo>
                  <a:lnTo>
                    <a:pt x="7824914" y="1691807"/>
                  </a:lnTo>
                  <a:lnTo>
                    <a:pt x="7776908" y="1692519"/>
                  </a:lnTo>
                  <a:lnTo>
                    <a:pt x="7728902" y="1692758"/>
                  </a:lnTo>
                  <a:lnTo>
                    <a:pt x="7680896" y="1692542"/>
                  </a:lnTo>
                  <a:lnTo>
                    <a:pt x="7632890" y="1691889"/>
                  </a:lnTo>
                  <a:lnTo>
                    <a:pt x="7584884" y="1690816"/>
                  </a:lnTo>
                  <a:lnTo>
                    <a:pt x="7536878" y="1689340"/>
                  </a:lnTo>
                  <a:lnTo>
                    <a:pt x="7488872" y="1687479"/>
                  </a:lnTo>
                  <a:lnTo>
                    <a:pt x="7440866" y="1685251"/>
                  </a:lnTo>
                  <a:lnTo>
                    <a:pt x="7392860" y="1682673"/>
                  </a:lnTo>
                  <a:lnTo>
                    <a:pt x="7344854" y="1679763"/>
                  </a:lnTo>
                  <a:lnTo>
                    <a:pt x="7296848" y="1676537"/>
                  </a:lnTo>
                  <a:lnTo>
                    <a:pt x="7248842" y="1673015"/>
                  </a:lnTo>
                  <a:lnTo>
                    <a:pt x="7200836" y="1669212"/>
                  </a:lnTo>
                  <a:lnTo>
                    <a:pt x="7152830" y="1665146"/>
                  </a:lnTo>
                  <a:lnTo>
                    <a:pt x="7104824" y="1660836"/>
                  </a:lnTo>
                  <a:lnTo>
                    <a:pt x="7056818" y="1656298"/>
                  </a:lnTo>
                  <a:lnTo>
                    <a:pt x="7008812" y="1651551"/>
                  </a:lnTo>
                  <a:lnTo>
                    <a:pt x="6960806" y="1646610"/>
                  </a:lnTo>
                  <a:lnTo>
                    <a:pt x="6912800" y="1641495"/>
                  </a:lnTo>
                  <a:lnTo>
                    <a:pt x="6864794" y="1636223"/>
                  </a:lnTo>
                  <a:lnTo>
                    <a:pt x="6816788" y="1630810"/>
                  </a:lnTo>
                  <a:lnTo>
                    <a:pt x="6768782" y="1625275"/>
                  </a:lnTo>
                  <a:lnTo>
                    <a:pt x="6720776" y="1619635"/>
                  </a:lnTo>
                  <a:lnTo>
                    <a:pt x="6672770" y="1613907"/>
                  </a:lnTo>
                  <a:lnTo>
                    <a:pt x="6624764" y="1608109"/>
                  </a:lnTo>
                  <a:lnTo>
                    <a:pt x="6576758" y="1602259"/>
                  </a:lnTo>
                  <a:lnTo>
                    <a:pt x="6528752" y="1596374"/>
                  </a:lnTo>
                  <a:lnTo>
                    <a:pt x="6480746" y="1590472"/>
                  </a:lnTo>
                  <a:lnTo>
                    <a:pt x="6432740" y="1584569"/>
                  </a:lnTo>
                  <a:lnTo>
                    <a:pt x="6384734" y="1578684"/>
                  </a:lnTo>
                  <a:lnTo>
                    <a:pt x="6336728" y="1572834"/>
                  </a:lnTo>
                  <a:lnTo>
                    <a:pt x="6288722" y="1567036"/>
                  </a:lnTo>
                  <a:lnTo>
                    <a:pt x="6240716" y="1561309"/>
                  </a:lnTo>
                  <a:lnTo>
                    <a:pt x="6192710" y="1555669"/>
                  </a:lnTo>
                  <a:lnTo>
                    <a:pt x="6144704" y="1550133"/>
                  </a:lnTo>
                  <a:lnTo>
                    <a:pt x="6096698" y="1544721"/>
                  </a:lnTo>
                  <a:lnTo>
                    <a:pt x="6048692" y="1539448"/>
                  </a:lnTo>
                  <a:lnTo>
                    <a:pt x="6000686" y="1534333"/>
                  </a:lnTo>
                  <a:lnTo>
                    <a:pt x="5952680" y="1529393"/>
                  </a:lnTo>
                  <a:lnTo>
                    <a:pt x="5904674" y="1524645"/>
                  </a:lnTo>
                  <a:lnTo>
                    <a:pt x="5856668" y="1520107"/>
                  </a:lnTo>
                  <a:lnTo>
                    <a:pt x="5808662" y="1515797"/>
                  </a:lnTo>
                  <a:lnTo>
                    <a:pt x="5760656" y="1511732"/>
                  </a:lnTo>
                  <a:lnTo>
                    <a:pt x="5712650" y="1507929"/>
                  </a:lnTo>
                  <a:lnTo>
                    <a:pt x="5664644" y="1504406"/>
                  </a:lnTo>
                  <a:lnTo>
                    <a:pt x="5616638" y="1501181"/>
                  </a:lnTo>
                  <a:lnTo>
                    <a:pt x="5568632" y="1498270"/>
                  </a:lnTo>
                  <a:lnTo>
                    <a:pt x="5520626" y="1495692"/>
                  </a:lnTo>
                  <a:lnTo>
                    <a:pt x="5472620" y="1493464"/>
                  </a:lnTo>
                  <a:lnTo>
                    <a:pt x="5424614" y="1491603"/>
                  </a:lnTo>
                  <a:lnTo>
                    <a:pt x="5376608" y="1490128"/>
                  </a:lnTo>
                  <a:lnTo>
                    <a:pt x="5328602" y="1489055"/>
                  </a:lnTo>
                  <a:lnTo>
                    <a:pt x="5280596" y="1488401"/>
                  </a:lnTo>
                  <a:lnTo>
                    <a:pt x="5232590" y="1488185"/>
                  </a:lnTo>
                  <a:lnTo>
                    <a:pt x="5184584" y="1488425"/>
                  </a:lnTo>
                  <a:lnTo>
                    <a:pt x="5136578" y="1489136"/>
                  </a:lnTo>
                  <a:lnTo>
                    <a:pt x="5088572" y="1490338"/>
                  </a:lnTo>
                  <a:lnTo>
                    <a:pt x="5040566" y="1492047"/>
                  </a:lnTo>
                  <a:lnTo>
                    <a:pt x="4992560" y="1494281"/>
                  </a:lnTo>
                  <a:lnTo>
                    <a:pt x="4944554" y="1497057"/>
                  </a:lnTo>
                  <a:lnTo>
                    <a:pt x="4896548" y="1500393"/>
                  </a:lnTo>
                  <a:lnTo>
                    <a:pt x="4848542" y="1504307"/>
                  </a:lnTo>
                  <a:lnTo>
                    <a:pt x="4800536" y="1508815"/>
                  </a:lnTo>
                  <a:lnTo>
                    <a:pt x="4752530" y="1513936"/>
                  </a:lnTo>
                  <a:lnTo>
                    <a:pt x="4704524" y="1519687"/>
                  </a:lnTo>
                  <a:lnTo>
                    <a:pt x="4656518" y="1526086"/>
                  </a:lnTo>
                  <a:lnTo>
                    <a:pt x="4608512" y="1533149"/>
                  </a:lnTo>
                  <a:lnTo>
                    <a:pt x="4560506" y="1540895"/>
                  </a:lnTo>
                  <a:lnTo>
                    <a:pt x="4512500" y="1549340"/>
                  </a:lnTo>
                  <a:lnTo>
                    <a:pt x="4464494" y="1558503"/>
                  </a:lnTo>
                  <a:lnTo>
                    <a:pt x="4416488" y="1568401"/>
                  </a:lnTo>
                  <a:lnTo>
                    <a:pt x="4368482" y="1579051"/>
                  </a:lnTo>
                  <a:lnTo>
                    <a:pt x="4320476" y="1590472"/>
                  </a:lnTo>
                  <a:lnTo>
                    <a:pt x="4272470" y="1601892"/>
                  </a:lnTo>
                  <a:lnTo>
                    <a:pt x="4224464" y="1612542"/>
                  </a:lnTo>
                  <a:lnTo>
                    <a:pt x="4176458" y="1622440"/>
                  </a:lnTo>
                  <a:lnTo>
                    <a:pt x="4128452" y="1631603"/>
                  </a:lnTo>
                  <a:lnTo>
                    <a:pt x="4080446" y="1640049"/>
                  </a:lnTo>
                  <a:lnTo>
                    <a:pt x="4032440" y="1647794"/>
                  </a:lnTo>
                  <a:lnTo>
                    <a:pt x="3984434" y="1654858"/>
                  </a:lnTo>
                  <a:lnTo>
                    <a:pt x="3936428" y="1661256"/>
                  </a:lnTo>
                  <a:lnTo>
                    <a:pt x="3888422" y="1667007"/>
                  </a:lnTo>
                  <a:lnTo>
                    <a:pt x="3840416" y="1672128"/>
                  </a:lnTo>
                  <a:lnTo>
                    <a:pt x="3792410" y="1676637"/>
                  </a:lnTo>
                  <a:lnTo>
                    <a:pt x="3744404" y="1680550"/>
                  </a:lnTo>
                  <a:lnTo>
                    <a:pt x="3696398" y="1683886"/>
                  </a:lnTo>
                  <a:lnTo>
                    <a:pt x="3648392" y="1686663"/>
                  </a:lnTo>
                  <a:lnTo>
                    <a:pt x="3600386" y="1688897"/>
                  </a:lnTo>
                  <a:lnTo>
                    <a:pt x="3552380" y="1690606"/>
                  </a:lnTo>
                  <a:lnTo>
                    <a:pt x="3504374" y="1691807"/>
                  </a:lnTo>
                  <a:lnTo>
                    <a:pt x="3456369" y="1692519"/>
                  </a:lnTo>
                  <a:lnTo>
                    <a:pt x="3408363" y="1692758"/>
                  </a:lnTo>
                  <a:lnTo>
                    <a:pt x="3360357" y="1692542"/>
                  </a:lnTo>
                  <a:lnTo>
                    <a:pt x="3312351" y="1691889"/>
                  </a:lnTo>
                  <a:lnTo>
                    <a:pt x="3264345" y="1690816"/>
                  </a:lnTo>
                  <a:lnTo>
                    <a:pt x="3216339" y="1689340"/>
                  </a:lnTo>
                  <a:lnTo>
                    <a:pt x="3168333" y="1687479"/>
                  </a:lnTo>
                  <a:lnTo>
                    <a:pt x="3120327" y="1685251"/>
                  </a:lnTo>
                  <a:lnTo>
                    <a:pt x="3072322" y="1682673"/>
                  </a:lnTo>
                  <a:lnTo>
                    <a:pt x="3024316" y="1679763"/>
                  </a:lnTo>
                  <a:lnTo>
                    <a:pt x="2976310" y="1676537"/>
                  </a:lnTo>
                  <a:lnTo>
                    <a:pt x="2928304" y="1673015"/>
                  </a:lnTo>
                  <a:lnTo>
                    <a:pt x="2880298" y="1669212"/>
                  </a:lnTo>
                  <a:lnTo>
                    <a:pt x="2832293" y="1665146"/>
                  </a:lnTo>
                  <a:lnTo>
                    <a:pt x="2784287" y="1660836"/>
                  </a:lnTo>
                  <a:lnTo>
                    <a:pt x="2736281" y="1656298"/>
                  </a:lnTo>
                  <a:lnTo>
                    <a:pt x="2688275" y="1651551"/>
                  </a:lnTo>
                  <a:lnTo>
                    <a:pt x="2640270" y="1646610"/>
                  </a:lnTo>
                  <a:lnTo>
                    <a:pt x="2592264" y="1641495"/>
                  </a:lnTo>
                  <a:lnTo>
                    <a:pt x="2544258" y="1636223"/>
                  </a:lnTo>
                  <a:lnTo>
                    <a:pt x="2496253" y="1630810"/>
                  </a:lnTo>
                  <a:lnTo>
                    <a:pt x="2448247" y="1625275"/>
                  </a:lnTo>
                  <a:lnTo>
                    <a:pt x="2400242" y="1619635"/>
                  </a:lnTo>
                  <a:lnTo>
                    <a:pt x="2352236" y="1613907"/>
                  </a:lnTo>
                  <a:lnTo>
                    <a:pt x="2304230" y="1608109"/>
                  </a:lnTo>
                  <a:lnTo>
                    <a:pt x="2256225" y="1602259"/>
                  </a:lnTo>
                  <a:lnTo>
                    <a:pt x="2208219" y="1596374"/>
                  </a:lnTo>
                  <a:lnTo>
                    <a:pt x="2160214" y="1590472"/>
                  </a:lnTo>
                  <a:lnTo>
                    <a:pt x="2112208" y="1584569"/>
                  </a:lnTo>
                  <a:lnTo>
                    <a:pt x="2064203" y="1578684"/>
                  </a:lnTo>
                  <a:lnTo>
                    <a:pt x="2016198" y="1572834"/>
                  </a:lnTo>
                  <a:lnTo>
                    <a:pt x="1968192" y="1567036"/>
                  </a:lnTo>
                  <a:lnTo>
                    <a:pt x="1920187" y="1561309"/>
                  </a:lnTo>
                  <a:lnTo>
                    <a:pt x="1872182" y="1555669"/>
                  </a:lnTo>
                  <a:lnTo>
                    <a:pt x="1824176" y="1550133"/>
                  </a:lnTo>
                  <a:lnTo>
                    <a:pt x="1776171" y="1544721"/>
                  </a:lnTo>
                  <a:lnTo>
                    <a:pt x="1728166" y="1539448"/>
                  </a:lnTo>
                  <a:lnTo>
                    <a:pt x="1680160" y="1534333"/>
                  </a:lnTo>
                  <a:lnTo>
                    <a:pt x="1632155" y="1529393"/>
                  </a:lnTo>
                  <a:lnTo>
                    <a:pt x="1584150" y="1524645"/>
                  </a:lnTo>
                  <a:lnTo>
                    <a:pt x="1536145" y="1520107"/>
                  </a:lnTo>
                  <a:lnTo>
                    <a:pt x="1488140" y="1515797"/>
                  </a:lnTo>
                  <a:lnTo>
                    <a:pt x="1440135" y="1511732"/>
                  </a:lnTo>
                  <a:lnTo>
                    <a:pt x="1392130" y="1507929"/>
                  </a:lnTo>
                  <a:lnTo>
                    <a:pt x="1344125" y="1504406"/>
                  </a:lnTo>
                  <a:lnTo>
                    <a:pt x="1296120" y="1501181"/>
                  </a:lnTo>
                  <a:lnTo>
                    <a:pt x="1248115" y="1498270"/>
                  </a:lnTo>
                  <a:lnTo>
                    <a:pt x="1200110" y="1495692"/>
                  </a:lnTo>
                  <a:lnTo>
                    <a:pt x="1152105" y="1493464"/>
                  </a:lnTo>
                  <a:lnTo>
                    <a:pt x="1104100" y="1491603"/>
                  </a:lnTo>
                  <a:lnTo>
                    <a:pt x="1056095" y="1490128"/>
                  </a:lnTo>
                  <a:lnTo>
                    <a:pt x="1008091" y="1489055"/>
                  </a:lnTo>
                  <a:lnTo>
                    <a:pt x="960086" y="1488401"/>
                  </a:lnTo>
                  <a:lnTo>
                    <a:pt x="912081" y="1488185"/>
                  </a:lnTo>
                  <a:lnTo>
                    <a:pt x="864077" y="1488425"/>
                  </a:lnTo>
                  <a:lnTo>
                    <a:pt x="816072" y="1489136"/>
                  </a:lnTo>
                  <a:lnTo>
                    <a:pt x="768067" y="1490338"/>
                  </a:lnTo>
                  <a:lnTo>
                    <a:pt x="720063" y="1492047"/>
                  </a:lnTo>
                  <a:lnTo>
                    <a:pt x="672058" y="1494281"/>
                  </a:lnTo>
                  <a:lnTo>
                    <a:pt x="624054" y="1497057"/>
                  </a:lnTo>
                  <a:lnTo>
                    <a:pt x="576049" y="1500393"/>
                  </a:lnTo>
                  <a:lnTo>
                    <a:pt x="528045" y="1504307"/>
                  </a:lnTo>
                  <a:lnTo>
                    <a:pt x="480041" y="1508815"/>
                  </a:lnTo>
                  <a:lnTo>
                    <a:pt x="432036" y="1513936"/>
                  </a:lnTo>
                  <a:lnTo>
                    <a:pt x="384032" y="1519687"/>
                  </a:lnTo>
                  <a:lnTo>
                    <a:pt x="336028" y="1526086"/>
                  </a:lnTo>
                  <a:lnTo>
                    <a:pt x="288024" y="1533149"/>
                  </a:lnTo>
                  <a:lnTo>
                    <a:pt x="240019" y="1540895"/>
                  </a:lnTo>
                  <a:lnTo>
                    <a:pt x="192015" y="1549340"/>
                  </a:lnTo>
                  <a:lnTo>
                    <a:pt x="144011" y="1558503"/>
                  </a:lnTo>
                  <a:lnTo>
                    <a:pt x="96007" y="1568401"/>
                  </a:lnTo>
                  <a:lnTo>
                    <a:pt x="48003" y="1579051"/>
                  </a:lnTo>
                  <a:lnTo>
                    <a:pt x="0" y="1590472"/>
                  </a:lnTo>
                  <a:lnTo>
                    <a:pt x="0" y="102286"/>
                  </a:lnTo>
                  <a:close/>
                </a:path>
              </a:pathLst>
            </a:custGeom>
            <a:ln w="57150">
              <a:solidFill>
                <a:srgbClr val="478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136" y="385571"/>
              <a:ext cx="8592312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016" y="804671"/>
              <a:ext cx="8150352" cy="685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96183" y="751331"/>
              <a:ext cx="317601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9064" y="1170432"/>
              <a:ext cx="2810256" cy="68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3021" y="461213"/>
            <a:ext cx="81362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40029" algn="l"/>
              </a:tabLst>
            </a:pPr>
            <a:r>
              <a:rPr sz="2400" i="0" u="heavy" spc="-18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i="0" spc="-1870" dirty="0">
                <a:latin typeface="Times New Roman"/>
                <a:cs typeface="Times New Roman"/>
              </a:rPr>
              <a:t>	</a:t>
            </a:r>
            <a:r>
              <a:rPr sz="24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СНОВНІ </a:t>
            </a:r>
            <a:r>
              <a:rPr sz="2400" i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ВИДИ </a:t>
            </a:r>
            <a:r>
              <a:rPr sz="24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АКАДЕМІЧНОЇ</a:t>
            </a:r>
            <a:r>
              <a:rPr sz="2400" i="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ВІДПОВІДАЛЬНОСТІ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0" i="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ВИКЛАДАЧІВ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687" y="1552955"/>
            <a:ext cx="7856220" cy="2753995"/>
            <a:chOff x="170687" y="1552955"/>
            <a:chExt cx="7856220" cy="2753995"/>
          </a:xfrm>
        </p:grpSpPr>
        <p:sp>
          <p:nvSpPr>
            <p:cNvPr id="16" name="object 16"/>
            <p:cNvSpPr/>
            <p:nvPr/>
          </p:nvSpPr>
          <p:spPr>
            <a:xfrm>
              <a:off x="1962911" y="1632203"/>
              <a:ext cx="2694432" cy="894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9635" y="1658746"/>
              <a:ext cx="2417445" cy="665480"/>
            </a:xfrm>
            <a:custGeom>
              <a:avLst/>
              <a:gdLst/>
              <a:ahLst/>
              <a:cxnLst/>
              <a:rect l="l" t="t" r="r" b="b"/>
              <a:pathLst>
                <a:path w="2417445" h="665480">
                  <a:moveTo>
                    <a:pt x="131794" y="497713"/>
                  </a:moveTo>
                  <a:lnTo>
                    <a:pt x="124622" y="498998"/>
                  </a:lnTo>
                  <a:lnTo>
                    <a:pt x="118237" y="503047"/>
                  </a:lnTo>
                  <a:lnTo>
                    <a:pt x="0" y="618108"/>
                  </a:lnTo>
                  <a:lnTo>
                    <a:pt x="158369" y="664463"/>
                  </a:lnTo>
                  <a:lnTo>
                    <a:pt x="165881" y="665083"/>
                  </a:lnTo>
                  <a:lnTo>
                    <a:pt x="172847" y="662844"/>
                  </a:lnTo>
                  <a:lnTo>
                    <a:pt x="178478" y="658177"/>
                  </a:lnTo>
                  <a:lnTo>
                    <a:pt x="181990" y="651510"/>
                  </a:lnTo>
                  <a:lnTo>
                    <a:pt x="182627" y="643943"/>
                  </a:lnTo>
                  <a:lnTo>
                    <a:pt x="180419" y="636984"/>
                  </a:lnTo>
                  <a:lnTo>
                    <a:pt x="175758" y="631382"/>
                  </a:lnTo>
                  <a:lnTo>
                    <a:pt x="169037" y="627888"/>
                  </a:lnTo>
                  <a:lnTo>
                    <a:pt x="167736" y="627506"/>
                  </a:lnTo>
                  <a:lnTo>
                    <a:pt x="41275" y="627506"/>
                  </a:lnTo>
                  <a:lnTo>
                    <a:pt x="32131" y="590550"/>
                  </a:lnTo>
                  <a:lnTo>
                    <a:pt x="100430" y="573571"/>
                  </a:lnTo>
                  <a:lnTo>
                    <a:pt x="144779" y="530351"/>
                  </a:lnTo>
                  <a:lnTo>
                    <a:pt x="149090" y="524162"/>
                  </a:lnTo>
                  <a:lnTo>
                    <a:pt x="150590" y="517032"/>
                  </a:lnTo>
                  <a:lnTo>
                    <a:pt x="149280" y="509831"/>
                  </a:lnTo>
                  <a:lnTo>
                    <a:pt x="145160" y="503427"/>
                  </a:lnTo>
                  <a:lnTo>
                    <a:pt x="138918" y="499189"/>
                  </a:lnTo>
                  <a:lnTo>
                    <a:pt x="131794" y="497713"/>
                  </a:lnTo>
                  <a:close/>
                </a:path>
                <a:path w="2417445" h="665480">
                  <a:moveTo>
                    <a:pt x="100430" y="573571"/>
                  </a:moveTo>
                  <a:lnTo>
                    <a:pt x="32131" y="590550"/>
                  </a:lnTo>
                  <a:lnTo>
                    <a:pt x="41275" y="627506"/>
                  </a:lnTo>
                  <a:lnTo>
                    <a:pt x="60689" y="622680"/>
                  </a:lnTo>
                  <a:lnTo>
                    <a:pt x="50037" y="622680"/>
                  </a:lnTo>
                  <a:lnTo>
                    <a:pt x="42037" y="590676"/>
                  </a:lnTo>
                  <a:lnTo>
                    <a:pt x="82878" y="590676"/>
                  </a:lnTo>
                  <a:lnTo>
                    <a:pt x="100430" y="573571"/>
                  </a:lnTo>
                  <a:close/>
                </a:path>
                <a:path w="2417445" h="665480">
                  <a:moveTo>
                    <a:pt x="109691" y="610499"/>
                  </a:moveTo>
                  <a:lnTo>
                    <a:pt x="41275" y="627506"/>
                  </a:lnTo>
                  <a:lnTo>
                    <a:pt x="167736" y="627506"/>
                  </a:lnTo>
                  <a:lnTo>
                    <a:pt x="109691" y="610499"/>
                  </a:lnTo>
                  <a:close/>
                </a:path>
                <a:path w="2417445" h="665480">
                  <a:moveTo>
                    <a:pt x="42037" y="590676"/>
                  </a:moveTo>
                  <a:lnTo>
                    <a:pt x="50037" y="622680"/>
                  </a:lnTo>
                  <a:lnTo>
                    <a:pt x="73437" y="599877"/>
                  </a:lnTo>
                  <a:lnTo>
                    <a:pt x="42037" y="590676"/>
                  </a:lnTo>
                  <a:close/>
                </a:path>
                <a:path w="2417445" h="665480">
                  <a:moveTo>
                    <a:pt x="73437" y="599877"/>
                  </a:moveTo>
                  <a:lnTo>
                    <a:pt x="50037" y="622680"/>
                  </a:lnTo>
                  <a:lnTo>
                    <a:pt x="60689" y="622680"/>
                  </a:lnTo>
                  <a:lnTo>
                    <a:pt x="109691" y="610499"/>
                  </a:lnTo>
                  <a:lnTo>
                    <a:pt x="73437" y="599877"/>
                  </a:lnTo>
                  <a:close/>
                </a:path>
                <a:path w="2417445" h="665480">
                  <a:moveTo>
                    <a:pt x="2407792" y="0"/>
                  </a:moveTo>
                  <a:lnTo>
                    <a:pt x="100430" y="573571"/>
                  </a:lnTo>
                  <a:lnTo>
                    <a:pt x="73437" y="599877"/>
                  </a:lnTo>
                  <a:lnTo>
                    <a:pt x="109691" y="610499"/>
                  </a:lnTo>
                  <a:lnTo>
                    <a:pt x="2416937" y="36956"/>
                  </a:lnTo>
                  <a:lnTo>
                    <a:pt x="2407792" y="0"/>
                  </a:lnTo>
                  <a:close/>
                </a:path>
                <a:path w="2417445" h="665480">
                  <a:moveTo>
                    <a:pt x="82878" y="590676"/>
                  </a:moveTo>
                  <a:lnTo>
                    <a:pt x="42037" y="590676"/>
                  </a:lnTo>
                  <a:lnTo>
                    <a:pt x="73437" y="599877"/>
                  </a:lnTo>
                  <a:lnTo>
                    <a:pt x="82878" y="590676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33899" y="1552955"/>
              <a:ext cx="3493007" cy="27538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0442" y="1579371"/>
              <a:ext cx="3216275" cy="2478405"/>
            </a:xfrm>
            <a:custGeom>
              <a:avLst/>
              <a:gdLst/>
              <a:ahLst/>
              <a:cxnLst/>
              <a:rect l="l" t="t" r="r" b="b"/>
              <a:pathLst>
                <a:path w="3216275" h="2478404">
                  <a:moveTo>
                    <a:pt x="3057143" y="2419096"/>
                  </a:moveTo>
                  <a:lnTo>
                    <a:pt x="3049613" y="2419675"/>
                  </a:lnTo>
                  <a:lnTo>
                    <a:pt x="3043094" y="2422969"/>
                  </a:lnTo>
                  <a:lnTo>
                    <a:pt x="3038266" y="2428454"/>
                  </a:lnTo>
                  <a:lnTo>
                    <a:pt x="3035808" y="2435605"/>
                  </a:lnTo>
                  <a:lnTo>
                    <a:pt x="3036387" y="2443136"/>
                  </a:lnTo>
                  <a:lnTo>
                    <a:pt x="3039681" y="2449655"/>
                  </a:lnTo>
                  <a:lnTo>
                    <a:pt x="3045166" y="2454483"/>
                  </a:lnTo>
                  <a:lnTo>
                    <a:pt x="3052317" y="2456941"/>
                  </a:lnTo>
                  <a:lnTo>
                    <a:pt x="3216021" y="2477897"/>
                  </a:lnTo>
                  <a:lnTo>
                    <a:pt x="3212755" y="2469896"/>
                  </a:lnTo>
                  <a:lnTo>
                    <a:pt x="3174365" y="2469896"/>
                  </a:lnTo>
                  <a:lnTo>
                    <a:pt x="3118449" y="2426922"/>
                  </a:lnTo>
                  <a:lnTo>
                    <a:pt x="3057143" y="2419096"/>
                  </a:lnTo>
                  <a:close/>
                </a:path>
                <a:path w="3216275" h="2478404">
                  <a:moveTo>
                    <a:pt x="3118449" y="2426922"/>
                  </a:moveTo>
                  <a:lnTo>
                    <a:pt x="3174365" y="2469896"/>
                  </a:lnTo>
                  <a:lnTo>
                    <a:pt x="3180419" y="2462022"/>
                  </a:lnTo>
                  <a:lnTo>
                    <a:pt x="3168396" y="2462022"/>
                  </a:lnTo>
                  <a:lnTo>
                    <a:pt x="3156023" y="2431718"/>
                  </a:lnTo>
                  <a:lnTo>
                    <a:pt x="3118449" y="2426922"/>
                  </a:lnTo>
                  <a:close/>
                </a:path>
                <a:path w="3216275" h="2478404">
                  <a:moveTo>
                    <a:pt x="3136233" y="2313239"/>
                  </a:moveTo>
                  <a:lnTo>
                    <a:pt x="3128748" y="2314717"/>
                  </a:lnTo>
                  <a:lnTo>
                    <a:pt x="3122519" y="2318857"/>
                  </a:lnTo>
                  <a:lnTo>
                    <a:pt x="3118469" y="2324893"/>
                  </a:lnTo>
                  <a:lnTo>
                    <a:pt x="3116966" y="2332025"/>
                  </a:lnTo>
                  <a:lnTo>
                    <a:pt x="3118358" y="2339466"/>
                  </a:lnTo>
                  <a:lnTo>
                    <a:pt x="3141740" y="2396735"/>
                  </a:lnTo>
                  <a:lnTo>
                    <a:pt x="3197606" y="2439670"/>
                  </a:lnTo>
                  <a:lnTo>
                    <a:pt x="3174365" y="2469896"/>
                  </a:lnTo>
                  <a:lnTo>
                    <a:pt x="3212755" y="2469896"/>
                  </a:lnTo>
                  <a:lnTo>
                    <a:pt x="3153664" y="2325116"/>
                  </a:lnTo>
                  <a:lnTo>
                    <a:pt x="3149488" y="2318791"/>
                  </a:lnTo>
                  <a:lnTo>
                    <a:pt x="3143408" y="2314717"/>
                  </a:lnTo>
                  <a:lnTo>
                    <a:pt x="3136233" y="2313239"/>
                  </a:lnTo>
                  <a:close/>
                </a:path>
                <a:path w="3216275" h="2478404">
                  <a:moveTo>
                    <a:pt x="3156023" y="2431718"/>
                  </a:moveTo>
                  <a:lnTo>
                    <a:pt x="3168396" y="2462022"/>
                  </a:lnTo>
                  <a:lnTo>
                    <a:pt x="3188462" y="2435860"/>
                  </a:lnTo>
                  <a:lnTo>
                    <a:pt x="3156023" y="2431718"/>
                  </a:lnTo>
                  <a:close/>
                </a:path>
                <a:path w="3216275" h="2478404">
                  <a:moveTo>
                    <a:pt x="3141740" y="2396735"/>
                  </a:moveTo>
                  <a:lnTo>
                    <a:pt x="3156023" y="2431718"/>
                  </a:lnTo>
                  <a:lnTo>
                    <a:pt x="3188462" y="2435860"/>
                  </a:lnTo>
                  <a:lnTo>
                    <a:pt x="3168396" y="2462022"/>
                  </a:lnTo>
                  <a:lnTo>
                    <a:pt x="3180419" y="2462022"/>
                  </a:lnTo>
                  <a:lnTo>
                    <a:pt x="3197606" y="2439670"/>
                  </a:lnTo>
                  <a:lnTo>
                    <a:pt x="3141740" y="2396735"/>
                  </a:lnTo>
                  <a:close/>
                </a:path>
                <a:path w="3216275" h="2478404">
                  <a:moveTo>
                    <a:pt x="23114" y="0"/>
                  </a:moveTo>
                  <a:lnTo>
                    <a:pt x="0" y="30225"/>
                  </a:lnTo>
                  <a:lnTo>
                    <a:pt x="3118449" y="2426922"/>
                  </a:lnTo>
                  <a:lnTo>
                    <a:pt x="3156023" y="2431718"/>
                  </a:lnTo>
                  <a:lnTo>
                    <a:pt x="3141740" y="2396735"/>
                  </a:lnTo>
                  <a:lnTo>
                    <a:pt x="23114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687" y="2196083"/>
              <a:ext cx="4122420" cy="16885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155" y="2491739"/>
              <a:ext cx="3134868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4587" y="2735580"/>
              <a:ext cx="3076956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3271" y="2979419"/>
              <a:ext cx="2801112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51660" y="3223260"/>
              <a:ext cx="1110996" cy="457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83081" y="2540635"/>
            <a:ext cx="28282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ВІДМОВА </a:t>
            </a:r>
            <a:r>
              <a:rPr sz="1600" b="1" spc="-5" dirty="0">
                <a:latin typeface="Times New Roman"/>
                <a:cs typeface="Times New Roman"/>
              </a:rPr>
              <a:t>У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ПРИСУДЖЕННІ  </a:t>
            </a:r>
            <a:r>
              <a:rPr sz="1600" b="1" spc="-30" dirty="0">
                <a:latin typeface="Times New Roman"/>
                <a:cs typeface="Times New Roman"/>
              </a:rPr>
              <a:t>НАУКОВОГО </a:t>
            </a:r>
            <a:r>
              <a:rPr sz="1600" b="1" spc="-5" dirty="0">
                <a:latin typeface="Times New Roman"/>
                <a:cs typeface="Times New Roman"/>
              </a:rPr>
              <a:t>СТУПЕНЯ ЧИ  </a:t>
            </a:r>
            <a:r>
              <a:rPr sz="1600" b="1" spc="-10" dirty="0">
                <a:latin typeface="Times New Roman"/>
                <a:cs typeface="Times New Roman"/>
              </a:rPr>
              <a:t>ПРИСВОЄННІ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ВЧЕНОГО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ЗВАННЯ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50891" y="4011167"/>
            <a:ext cx="4293235" cy="2091055"/>
            <a:chOff x="4850891" y="4011167"/>
            <a:chExt cx="4293235" cy="2091055"/>
          </a:xfrm>
        </p:grpSpPr>
        <p:sp>
          <p:nvSpPr>
            <p:cNvPr id="27" name="object 27"/>
            <p:cNvSpPr/>
            <p:nvPr/>
          </p:nvSpPr>
          <p:spPr>
            <a:xfrm>
              <a:off x="4850891" y="4011167"/>
              <a:ext cx="4293107" cy="2090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24499" y="4419599"/>
              <a:ext cx="3332988" cy="457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83807" y="4663439"/>
              <a:ext cx="2214372" cy="4572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60719" y="4907279"/>
              <a:ext cx="2863596" cy="4572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56731" y="5151119"/>
              <a:ext cx="2670048" cy="4572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6483" y="5394959"/>
              <a:ext cx="3534156" cy="4572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511800" y="4469129"/>
            <a:ext cx="3285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132080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ПОЗБАВЛЕННЯ </a:t>
            </a:r>
            <a:r>
              <a:rPr sz="1600" b="1" spc="-70" dirty="0">
                <a:latin typeface="Times New Roman"/>
                <a:cs typeface="Times New Roman"/>
              </a:rPr>
              <a:t>ПРАВА </a:t>
            </a:r>
            <a:r>
              <a:rPr sz="1600" b="1" spc="-75" dirty="0">
                <a:latin typeface="Times New Roman"/>
                <a:cs typeface="Times New Roman"/>
              </a:rPr>
              <a:t>БРАТИ  </a:t>
            </a:r>
            <a:r>
              <a:rPr sz="1600" b="1" spc="-20" dirty="0">
                <a:latin typeface="Times New Roman"/>
                <a:cs typeface="Times New Roman"/>
              </a:rPr>
              <a:t>УЧАСТЬ </a:t>
            </a:r>
            <a:r>
              <a:rPr sz="1600" b="1" spc="-5" dirty="0">
                <a:latin typeface="Times New Roman"/>
                <a:cs typeface="Times New Roman"/>
              </a:rPr>
              <a:t>У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РОБОТІ</a:t>
            </a:r>
            <a:endParaRPr sz="1600">
              <a:latin typeface="Times New Roman"/>
              <a:cs typeface="Times New Roman"/>
            </a:endParaRPr>
          </a:p>
          <a:p>
            <a:pPr marL="376555" marR="371475" algn="ctr">
              <a:lnSpc>
                <a:spcPct val="100000"/>
              </a:lnSpc>
            </a:pPr>
            <a:r>
              <a:rPr sz="1600" b="1" spc="-35" dirty="0">
                <a:latin typeface="Times New Roman"/>
                <a:cs typeface="Times New Roman"/>
              </a:rPr>
              <a:t>ВИЗНАЧЕНИХ </a:t>
            </a:r>
            <a:r>
              <a:rPr sz="1600" b="1" spc="-15" dirty="0">
                <a:latin typeface="Times New Roman"/>
                <a:cs typeface="Times New Roman"/>
              </a:rPr>
              <a:t>ЗАКОНОМ  </a:t>
            </a:r>
            <a:r>
              <a:rPr sz="1600" b="1" spc="-35" dirty="0">
                <a:latin typeface="Times New Roman"/>
                <a:cs typeface="Times New Roman"/>
              </a:rPr>
              <a:t>ОРГАНІВ </a:t>
            </a:r>
            <a:r>
              <a:rPr sz="1600" b="1" spc="-5" dirty="0">
                <a:latin typeface="Times New Roman"/>
                <a:cs typeface="Times New Roman"/>
              </a:rPr>
              <a:t>ЧИ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ЗАЙМАТИ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35" dirty="0">
                <a:latin typeface="Times New Roman"/>
                <a:cs typeface="Times New Roman"/>
              </a:rPr>
              <a:t>ВИЗНАЧЕНІ </a:t>
            </a:r>
            <a:r>
              <a:rPr sz="1600" b="1" spc="-15" dirty="0">
                <a:latin typeface="Times New Roman"/>
                <a:cs typeface="Times New Roman"/>
              </a:rPr>
              <a:t>ЗАКОНОМ</a:t>
            </a:r>
            <a:r>
              <a:rPr sz="1600" b="1" spc="8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ПОСАДИ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850891" y="2168651"/>
            <a:ext cx="4288790" cy="1689100"/>
            <a:chOff x="4850891" y="2168651"/>
            <a:chExt cx="4288790" cy="1689100"/>
          </a:xfrm>
        </p:grpSpPr>
        <p:sp>
          <p:nvSpPr>
            <p:cNvPr id="35" name="object 35"/>
            <p:cNvSpPr/>
            <p:nvPr/>
          </p:nvSpPr>
          <p:spPr>
            <a:xfrm>
              <a:off x="4850891" y="2168651"/>
              <a:ext cx="4288536" cy="16885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45351" y="2464307"/>
              <a:ext cx="1905000" cy="457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57443" y="2708147"/>
              <a:ext cx="3479292" cy="4572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7735" y="2951987"/>
              <a:ext cx="3381756" cy="4572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3807" y="3195827"/>
              <a:ext cx="2170176" cy="4572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72759" y="2512822"/>
            <a:ext cx="31743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ПОЗБАВЛЕННЯ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ПРИСУДЖЕНОГО </a:t>
            </a:r>
            <a:r>
              <a:rPr sz="1600" b="1" spc="-30" dirty="0">
                <a:latin typeface="Times New Roman"/>
                <a:cs typeface="Times New Roman"/>
              </a:rPr>
              <a:t>НАУКОВОГО  </a:t>
            </a:r>
            <a:r>
              <a:rPr sz="1600" b="1" spc="-5" dirty="0">
                <a:latin typeface="Times New Roman"/>
                <a:cs typeface="Times New Roman"/>
              </a:rPr>
              <a:t>СТУПЕНЯ ЧИ </a:t>
            </a:r>
            <a:r>
              <a:rPr sz="1600" b="1" spc="-15" dirty="0">
                <a:latin typeface="Times New Roman"/>
                <a:cs typeface="Times New Roman"/>
              </a:rPr>
              <a:t>ПРИСВОЄНОГО  </a:t>
            </a:r>
            <a:r>
              <a:rPr sz="1600" b="1" spc="-25" dirty="0">
                <a:latin typeface="Times New Roman"/>
                <a:cs typeface="Times New Roman"/>
              </a:rPr>
              <a:t>ВЧЕНОГО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ЗВАННЯ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0687" y="1656588"/>
            <a:ext cx="6992620" cy="4445635"/>
            <a:chOff x="170687" y="1656588"/>
            <a:chExt cx="6992620" cy="4445635"/>
          </a:xfrm>
        </p:grpSpPr>
        <p:sp>
          <p:nvSpPr>
            <p:cNvPr id="42" name="object 42"/>
            <p:cNvSpPr/>
            <p:nvPr/>
          </p:nvSpPr>
          <p:spPr>
            <a:xfrm>
              <a:off x="4541520" y="1656588"/>
              <a:ext cx="2621279" cy="84277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67682" y="1682242"/>
              <a:ext cx="2345055" cy="616585"/>
            </a:xfrm>
            <a:custGeom>
              <a:avLst/>
              <a:gdLst/>
              <a:ahLst/>
              <a:cxnLst/>
              <a:rect l="l" t="t" r="r" b="b"/>
              <a:pathLst>
                <a:path w="2345054" h="616585">
                  <a:moveTo>
                    <a:pt x="2235037" y="560909"/>
                  </a:moveTo>
                  <a:lnTo>
                    <a:pt x="2175764" y="579120"/>
                  </a:lnTo>
                  <a:lnTo>
                    <a:pt x="2169120" y="582705"/>
                  </a:lnTo>
                  <a:lnTo>
                    <a:pt x="2164524" y="588375"/>
                  </a:lnTo>
                  <a:lnTo>
                    <a:pt x="2162405" y="595354"/>
                  </a:lnTo>
                  <a:lnTo>
                    <a:pt x="2163191" y="602869"/>
                  </a:lnTo>
                  <a:lnTo>
                    <a:pt x="2166776" y="609514"/>
                  </a:lnTo>
                  <a:lnTo>
                    <a:pt x="2172446" y="614124"/>
                  </a:lnTo>
                  <a:lnTo>
                    <a:pt x="2179425" y="616281"/>
                  </a:lnTo>
                  <a:lnTo>
                    <a:pt x="2186940" y="615569"/>
                  </a:lnTo>
                  <a:lnTo>
                    <a:pt x="2312466" y="576961"/>
                  </a:lnTo>
                  <a:lnTo>
                    <a:pt x="2303525" y="576961"/>
                  </a:lnTo>
                  <a:lnTo>
                    <a:pt x="2235037" y="560909"/>
                  </a:lnTo>
                  <a:close/>
                </a:path>
                <a:path w="2345054" h="616585">
                  <a:moveTo>
                    <a:pt x="2271059" y="549842"/>
                  </a:moveTo>
                  <a:lnTo>
                    <a:pt x="2235037" y="560909"/>
                  </a:lnTo>
                  <a:lnTo>
                    <a:pt x="2303525" y="576961"/>
                  </a:lnTo>
                  <a:lnTo>
                    <a:pt x="2304620" y="572262"/>
                  </a:lnTo>
                  <a:lnTo>
                    <a:pt x="2294763" y="572262"/>
                  </a:lnTo>
                  <a:lnTo>
                    <a:pt x="2271059" y="549842"/>
                  </a:lnTo>
                  <a:close/>
                </a:path>
                <a:path w="2345054" h="616585">
                  <a:moveTo>
                    <a:pt x="2211308" y="448452"/>
                  </a:moveTo>
                  <a:lnTo>
                    <a:pt x="2204178" y="450054"/>
                  </a:lnTo>
                  <a:lnTo>
                    <a:pt x="2197989" y="454406"/>
                  </a:lnTo>
                  <a:lnTo>
                    <a:pt x="2193962" y="460809"/>
                  </a:lnTo>
                  <a:lnTo>
                    <a:pt x="2192734" y="468010"/>
                  </a:lnTo>
                  <a:lnTo>
                    <a:pt x="2194292" y="475140"/>
                  </a:lnTo>
                  <a:lnTo>
                    <a:pt x="2198623" y="481330"/>
                  </a:lnTo>
                  <a:lnTo>
                    <a:pt x="2243512" y="523787"/>
                  </a:lnTo>
                  <a:lnTo>
                    <a:pt x="2312162" y="539877"/>
                  </a:lnTo>
                  <a:lnTo>
                    <a:pt x="2303525" y="576961"/>
                  </a:lnTo>
                  <a:lnTo>
                    <a:pt x="2312466" y="576961"/>
                  </a:lnTo>
                  <a:lnTo>
                    <a:pt x="2344673" y="567055"/>
                  </a:lnTo>
                  <a:lnTo>
                    <a:pt x="2224913" y="453644"/>
                  </a:lnTo>
                  <a:lnTo>
                    <a:pt x="2218509" y="449637"/>
                  </a:lnTo>
                  <a:lnTo>
                    <a:pt x="2211308" y="448452"/>
                  </a:lnTo>
                  <a:close/>
                </a:path>
                <a:path w="2345054" h="616585">
                  <a:moveTo>
                    <a:pt x="2302256" y="540258"/>
                  </a:moveTo>
                  <a:lnTo>
                    <a:pt x="2271059" y="549842"/>
                  </a:lnTo>
                  <a:lnTo>
                    <a:pt x="2294763" y="572262"/>
                  </a:lnTo>
                  <a:lnTo>
                    <a:pt x="2302256" y="540258"/>
                  </a:lnTo>
                  <a:close/>
                </a:path>
                <a:path w="2345054" h="616585">
                  <a:moveTo>
                    <a:pt x="2312073" y="540258"/>
                  </a:moveTo>
                  <a:lnTo>
                    <a:pt x="2302256" y="540258"/>
                  </a:lnTo>
                  <a:lnTo>
                    <a:pt x="2294763" y="572262"/>
                  </a:lnTo>
                  <a:lnTo>
                    <a:pt x="2304620" y="572262"/>
                  </a:lnTo>
                  <a:lnTo>
                    <a:pt x="2312073" y="540258"/>
                  </a:lnTo>
                  <a:close/>
                </a:path>
                <a:path w="2345054" h="616585">
                  <a:moveTo>
                    <a:pt x="8635" y="0"/>
                  </a:moveTo>
                  <a:lnTo>
                    <a:pt x="0" y="37084"/>
                  </a:lnTo>
                  <a:lnTo>
                    <a:pt x="2235037" y="560909"/>
                  </a:lnTo>
                  <a:lnTo>
                    <a:pt x="2271059" y="549842"/>
                  </a:lnTo>
                  <a:lnTo>
                    <a:pt x="2243512" y="523787"/>
                  </a:lnTo>
                  <a:lnTo>
                    <a:pt x="8635" y="0"/>
                  </a:lnTo>
                  <a:close/>
                </a:path>
                <a:path w="2345054" h="616585">
                  <a:moveTo>
                    <a:pt x="2243512" y="523787"/>
                  </a:moveTo>
                  <a:lnTo>
                    <a:pt x="2271059" y="549842"/>
                  </a:lnTo>
                  <a:lnTo>
                    <a:pt x="2302256" y="540258"/>
                  </a:lnTo>
                  <a:lnTo>
                    <a:pt x="2312073" y="540258"/>
                  </a:lnTo>
                  <a:lnTo>
                    <a:pt x="2312162" y="539877"/>
                  </a:lnTo>
                  <a:lnTo>
                    <a:pt x="2243512" y="523787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687" y="3976116"/>
              <a:ext cx="4201668" cy="212598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4775" y="4404360"/>
              <a:ext cx="3121152" cy="457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39012" y="4648200"/>
              <a:ext cx="2394204" cy="4572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77696" y="4892039"/>
              <a:ext cx="2115312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1539" y="5135879"/>
              <a:ext cx="3084576" cy="4572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6468" y="5379720"/>
              <a:ext cx="3421379" cy="4572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12393" y="4453509"/>
            <a:ext cx="31730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184785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ВІДМОВА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ПРИСУДЖЕННІ  </a:t>
            </a:r>
            <a:r>
              <a:rPr sz="1600" b="1" spc="-10" dirty="0">
                <a:latin typeface="Times New Roman"/>
                <a:cs typeface="Times New Roman"/>
              </a:rPr>
              <a:t>АБО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ПОЗБАВЛЕННЯ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ПРИСУДЖЕНОГО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ПЕДАГОГІЧНОГО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ЗВАННЯ,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КВАЛІФІКАЦІЙНОЇ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КАТЕГОРІЇ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70660"/>
            <a:chOff x="0" y="0"/>
            <a:chExt cx="9144000" cy="14706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441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7379" y="0"/>
              <a:ext cx="5590032" cy="1274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1239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0"/>
              <a:ext cx="8640953" cy="9807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523" y="0"/>
              <a:ext cx="8641080" cy="981075"/>
            </a:xfrm>
            <a:custGeom>
              <a:avLst/>
              <a:gdLst/>
              <a:ahLst/>
              <a:cxnLst/>
              <a:rect l="l" t="t" r="r" b="b"/>
              <a:pathLst>
                <a:path w="8641080" h="981075">
                  <a:moveTo>
                    <a:pt x="1080071" y="38"/>
                  </a:moveTo>
                  <a:lnTo>
                    <a:pt x="1080071" y="980732"/>
                  </a:lnTo>
                </a:path>
                <a:path w="8641080" h="981075">
                  <a:moveTo>
                    <a:pt x="7560881" y="38"/>
                  </a:moveTo>
                  <a:lnTo>
                    <a:pt x="7560881" y="980732"/>
                  </a:lnTo>
                </a:path>
                <a:path w="8641080" h="981075">
                  <a:moveTo>
                    <a:pt x="0" y="980732"/>
                  </a:moveTo>
                  <a:lnTo>
                    <a:pt x="8640953" y="980732"/>
                  </a:lnTo>
                  <a:lnTo>
                    <a:pt x="8640953" y="0"/>
                  </a:lnTo>
                  <a:lnTo>
                    <a:pt x="0" y="0"/>
                  </a:lnTo>
                  <a:lnTo>
                    <a:pt x="0" y="980732"/>
                  </a:lnTo>
                  <a:close/>
                </a:path>
              </a:pathLst>
            </a:custGeom>
            <a:ln w="57150">
              <a:solidFill>
                <a:srgbClr val="478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6816" y="25908"/>
              <a:ext cx="5327904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9695" y="445007"/>
              <a:ext cx="4890515" cy="685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6500" y="391667"/>
              <a:ext cx="4215384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59379" y="810768"/>
              <a:ext cx="3849624" cy="685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34235" y="101346"/>
            <a:ext cx="4880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i="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РЕКОМЕНДОВАНІ</a:t>
            </a:r>
            <a:r>
              <a:rPr sz="2400" i="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ПОКАЗНИКИ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0" i="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УНІКАЛЬНОСТІ</a:t>
            </a:r>
            <a:r>
              <a:rPr sz="2400" i="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ТЕКСТУ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19050" y="1177671"/>
            <a:ext cx="9182100" cy="1616075"/>
            <a:chOff x="-19050" y="1177671"/>
            <a:chExt cx="9182100" cy="1616075"/>
          </a:xfrm>
        </p:grpSpPr>
        <p:sp>
          <p:nvSpPr>
            <p:cNvPr id="14" name="object 14"/>
            <p:cNvSpPr/>
            <p:nvPr/>
          </p:nvSpPr>
          <p:spPr>
            <a:xfrm>
              <a:off x="0" y="2216912"/>
              <a:ext cx="9144000" cy="57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196721"/>
              <a:ext cx="9144000" cy="1224280"/>
            </a:xfrm>
            <a:custGeom>
              <a:avLst/>
              <a:gdLst/>
              <a:ahLst/>
              <a:cxnLst/>
              <a:rect l="l" t="t" r="r" b="b"/>
              <a:pathLst>
                <a:path w="9144000" h="1224280">
                  <a:moveTo>
                    <a:pt x="9144000" y="0"/>
                  </a:moveTo>
                  <a:lnTo>
                    <a:pt x="0" y="0"/>
                  </a:lnTo>
                  <a:lnTo>
                    <a:pt x="0" y="1224152"/>
                  </a:lnTo>
                  <a:lnTo>
                    <a:pt x="8939911" y="1224152"/>
                  </a:lnTo>
                  <a:lnTo>
                    <a:pt x="9144000" y="10201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9910" y="2216912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69">
                  <a:moveTo>
                    <a:pt x="204089" y="0"/>
                  </a:moveTo>
                  <a:lnTo>
                    <a:pt x="40894" y="40766"/>
                  </a:lnTo>
                  <a:lnTo>
                    <a:pt x="0" y="203962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6721"/>
              <a:ext cx="9144000" cy="1224280"/>
            </a:xfrm>
            <a:custGeom>
              <a:avLst/>
              <a:gdLst/>
              <a:ahLst/>
              <a:cxnLst/>
              <a:rect l="l" t="t" r="r" b="b"/>
              <a:pathLst>
                <a:path w="9144000" h="1224280">
                  <a:moveTo>
                    <a:pt x="8939911" y="1224152"/>
                  </a:moveTo>
                  <a:lnTo>
                    <a:pt x="8980805" y="1060957"/>
                  </a:lnTo>
                  <a:lnTo>
                    <a:pt x="9144000" y="1020190"/>
                  </a:lnTo>
                  <a:lnTo>
                    <a:pt x="8939911" y="1224152"/>
                  </a:lnTo>
                  <a:lnTo>
                    <a:pt x="0" y="1224152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102019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0415" y="1906524"/>
              <a:ext cx="7354824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576" y="1906524"/>
              <a:ext cx="8464296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9161" y="1412494"/>
            <a:ext cx="89465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УНІКАЛЬНІСТЬ </a:t>
            </a:r>
            <a:r>
              <a:rPr sz="1800" b="1" i="1" spc="-15" dirty="0">
                <a:latin typeface="Times New Roman"/>
                <a:cs typeface="Times New Roman"/>
              </a:rPr>
              <a:t>ТЕКСТУ </a:t>
            </a:r>
            <a:r>
              <a:rPr sz="1800" b="1" i="1" dirty="0">
                <a:latin typeface="Times New Roman"/>
                <a:cs typeface="Times New Roman"/>
              </a:rPr>
              <a:t>ЦЕ </a:t>
            </a:r>
            <a:r>
              <a:rPr sz="1800" b="1" i="1" spc="-5" dirty="0">
                <a:latin typeface="Times New Roman"/>
                <a:cs typeface="Times New Roman"/>
              </a:rPr>
              <a:t>рівень </a:t>
            </a:r>
            <a:r>
              <a:rPr sz="1800" b="1" i="1" dirty="0">
                <a:latin typeface="Times New Roman"/>
                <a:cs typeface="Times New Roman"/>
              </a:rPr>
              <a:t>власного </a:t>
            </a:r>
            <a:r>
              <a:rPr sz="1800" b="1" i="1" spc="-5" dirty="0">
                <a:latin typeface="Times New Roman"/>
                <a:cs typeface="Times New Roman"/>
              </a:rPr>
              <a:t>внеску при </a:t>
            </a:r>
            <a:r>
              <a:rPr sz="1800" b="1" i="1" spc="-10" dirty="0">
                <a:latin typeface="Times New Roman"/>
                <a:cs typeface="Times New Roman"/>
              </a:rPr>
              <a:t>написанні </a:t>
            </a:r>
            <a:r>
              <a:rPr sz="1800" b="1" i="1" spc="-5" dirty="0">
                <a:latin typeface="Times New Roman"/>
                <a:cs typeface="Times New Roman"/>
              </a:rPr>
              <a:t>письмової роботи </a:t>
            </a:r>
            <a:r>
              <a:rPr sz="1800" b="1" i="1" dirty="0">
                <a:latin typeface="Times New Roman"/>
                <a:cs typeface="Times New Roman"/>
              </a:rPr>
              <a:t>у  </a:t>
            </a:r>
            <a:r>
              <a:rPr sz="1800" b="1" i="1" spc="-15" dirty="0">
                <a:latin typeface="Times New Roman"/>
                <a:cs typeface="Times New Roman"/>
              </a:rPr>
              <a:t>процентному </a:t>
            </a:r>
            <a:r>
              <a:rPr sz="1800" b="1" i="1" spc="-5" dirty="0">
                <a:latin typeface="Times New Roman"/>
                <a:cs typeface="Times New Roman"/>
              </a:rPr>
              <a:t>співвідношенні до всього</a:t>
            </a:r>
            <a:r>
              <a:rPr sz="1800" b="1" i="1" spc="1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тексту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u="heavy" spc="-12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800" b="1" i="1" spc="775" dirty="0"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нікальність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є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самоціллю,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але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 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написанні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деяких видів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робіт є</a:t>
            </a:r>
            <a:r>
              <a:rPr sz="1800" b="1" i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обовязковою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5072" y="757427"/>
            <a:ext cx="8999220" cy="6113780"/>
            <a:chOff x="145072" y="757427"/>
            <a:chExt cx="8999220" cy="6113780"/>
          </a:xfrm>
        </p:grpSpPr>
        <p:sp>
          <p:nvSpPr>
            <p:cNvPr id="22" name="object 22"/>
            <p:cNvSpPr/>
            <p:nvPr/>
          </p:nvSpPr>
          <p:spPr>
            <a:xfrm>
              <a:off x="173647" y="2562860"/>
              <a:ext cx="8712923" cy="9359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3647" y="2563113"/>
              <a:ext cx="8713470" cy="936625"/>
            </a:xfrm>
            <a:custGeom>
              <a:avLst/>
              <a:gdLst/>
              <a:ahLst/>
              <a:cxnLst/>
              <a:rect l="l" t="t" r="r" b="b"/>
              <a:pathLst>
                <a:path w="8713470" h="936625">
                  <a:moveTo>
                    <a:pt x="0" y="0"/>
                  </a:moveTo>
                  <a:lnTo>
                    <a:pt x="8712923" y="0"/>
                  </a:lnTo>
                  <a:lnTo>
                    <a:pt x="8712923" y="936116"/>
                  </a:lnTo>
                  <a:lnTo>
                    <a:pt x="0" y="936116"/>
                  </a:lnTo>
                  <a:lnTo>
                    <a:pt x="0" y="0"/>
                  </a:lnTo>
                  <a:close/>
                </a:path>
                <a:path w="8713470" h="936625">
                  <a:moveTo>
                    <a:pt x="117005" y="117094"/>
                  </a:moveTo>
                  <a:lnTo>
                    <a:pt x="117005" y="819150"/>
                  </a:lnTo>
                  <a:lnTo>
                    <a:pt x="8595956" y="819150"/>
                  </a:lnTo>
                  <a:lnTo>
                    <a:pt x="8595956" y="117094"/>
                  </a:lnTo>
                  <a:lnTo>
                    <a:pt x="117005" y="117094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1287" y="2269236"/>
              <a:ext cx="717804" cy="6705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68260" y="2348864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270090" y="0"/>
                  </a:moveTo>
                  <a:lnTo>
                    <a:pt x="90004" y="0"/>
                  </a:lnTo>
                  <a:lnTo>
                    <a:pt x="90004" y="11302"/>
                  </a:lnTo>
                  <a:lnTo>
                    <a:pt x="270090" y="11302"/>
                  </a:lnTo>
                  <a:lnTo>
                    <a:pt x="270090" y="0"/>
                  </a:lnTo>
                  <a:close/>
                </a:path>
                <a:path w="360044" h="360044">
                  <a:moveTo>
                    <a:pt x="270090" y="22479"/>
                  </a:moveTo>
                  <a:lnTo>
                    <a:pt x="90004" y="22479"/>
                  </a:lnTo>
                  <a:lnTo>
                    <a:pt x="90004" y="44958"/>
                  </a:lnTo>
                  <a:lnTo>
                    <a:pt x="270090" y="44958"/>
                  </a:lnTo>
                  <a:lnTo>
                    <a:pt x="270090" y="22479"/>
                  </a:lnTo>
                  <a:close/>
                </a:path>
                <a:path w="360044" h="360044">
                  <a:moveTo>
                    <a:pt x="360006" y="180086"/>
                  </a:moveTo>
                  <a:lnTo>
                    <a:pt x="0" y="180086"/>
                  </a:lnTo>
                  <a:lnTo>
                    <a:pt x="180047" y="360045"/>
                  </a:lnTo>
                  <a:lnTo>
                    <a:pt x="360006" y="180086"/>
                  </a:lnTo>
                  <a:close/>
                </a:path>
                <a:path w="360044" h="360044">
                  <a:moveTo>
                    <a:pt x="270090" y="56261"/>
                  </a:moveTo>
                  <a:lnTo>
                    <a:pt x="90004" y="56261"/>
                  </a:lnTo>
                  <a:lnTo>
                    <a:pt x="90004" y="180086"/>
                  </a:lnTo>
                  <a:lnTo>
                    <a:pt x="270090" y="180086"/>
                  </a:lnTo>
                  <a:lnTo>
                    <a:pt x="270090" y="56261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68260" y="2348864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270090" y="0"/>
                  </a:moveTo>
                  <a:lnTo>
                    <a:pt x="270090" y="11302"/>
                  </a:lnTo>
                  <a:lnTo>
                    <a:pt x="90004" y="11302"/>
                  </a:lnTo>
                  <a:lnTo>
                    <a:pt x="90004" y="0"/>
                  </a:lnTo>
                  <a:lnTo>
                    <a:pt x="270090" y="0"/>
                  </a:lnTo>
                  <a:close/>
                </a:path>
                <a:path w="360044" h="360044">
                  <a:moveTo>
                    <a:pt x="270090" y="22479"/>
                  </a:moveTo>
                  <a:lnTo>
                    <a:pt x="270090" y="44958"/>
                  </a:lnTo>
                  <a:lnTo>
                    <a:pt x="90004" y="44958"/>
                  </a:lnTo>
                  <a:lnTo>
                    <a:pt x="90004" y="22479"/>
                  </a:lnTo>
                  <a:lnTo>
                    <a:pt x="270090" y="22479"/>
                  </a:lnTo>
                  <a:close/>
                </a:path>
                <a:path w="360044" h="360044">
                  <a:moveTo>
                    <a:pt x="270090" y="56261"/>
                  </a:moveTo>
                  <a:lnTo>
                    <a:pt x="270090" y="180086"/>
                  </a:lnTo>
                  <a:lnTo>
                    <a:pt x="360006" y="180086"/>
                  </a:lnTo>
                  <a:lnTo>
                    <a:pt x="180047" y="360045"/>
                  </a:lnTo>
                  <a:lnTo>
                    <a:pt x="0" y="180086"/>
                  </a:lnTo>
                  <a:lnTo>
                    <a:pt x="90004" y="180086"/>
                  </a:lnTo>
                  <a:lnTo>
                    <a:pt x="90004" y="56261"/>
                  </a:lnTo>
                  <a:lnTo>
                    <a:pt x="270090" y="5626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802" y="3874497"/>
              <a:ext cx="8641080" cy="2983865"/>
            </a:xfrm>
            <a:custGeom>
              <a:avLst/>
              <a:gdLst/>
              <a:ahLst/>
              <a:cxnLst/>
              <a:rect l="l" t="t" r="r" b="b"/>
              <a:pathLst>
                <a:path w="8641080" h="2983865">
                  <a:moveTo>
                    <a:pt x="8640953" y="0"/>
                  </a:moveTo>
                  <a:lnTo>
                    <a:pt x="0" y="0"/>
                  </a:lnTo>
                  <a:lnTo>
                    <a:pt x="0" y="2983499"/>
                  </a:lnTo>
                  <a:lnTo>
                    <a:pt x="8640953" y="2983499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E1D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4802" y="3874497"/>
              <a:ext cx="8641080" cy="2983865"/>
            </a:xfrm>
            <a:custGeom>
              <a:avLst/>
              <a:gdLst/>
              <a:ahLst/>
              <a:cxnLst/>
              <a:rect l="l" t="t" r="r" b="b"/>
              <a:pathLst>
                <a:path w="8641080" h="2983865">
                  <a:moveTo>
                    <a:pt x="8640953" y="2983499"/>
                  </a:moveTo>
                  <a:lnTo>
                    <a:pt x="8640953" y="0"/>
                  </a:lnTo>
                  <a:lnTo>
                    <a:pt x="0" y="0"/>
                  </a:lnTo>
                  <a:lnTo>
                    <a:pt x="0" y="2983499"/>
                  </a:lnTo>
                </a:path>
              </a:pathLst>
            </a:custGeom>
            <a:ln w="25400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514" y="3501008"/>
              <a:ext cx="8713470" cy="432434"/>
            </a:xfrm>
            <a:custGeom>
              <a:avLst/>
              <a:gdLst/>
              <a:ahLst/>
              <a:cxnLst/>
              <a:rect l="l" t="t" r="r" b="b"/>
              <a:pathLst>
                <a:path w="8713470" h="432435">
                  <a:moveTo>
                    <a:pt x="8713025" y="0"/>
                  </a:moveTo>
                  <a:lnTo>
                    <a:pt x="8707564" y="49515"/>
                  </a:lnTo>
                  <a:lnTo>
                    <a:pt x="8692010" y="94978"/>
                  </a:lnTo>
                  <a:lnTo>
                    <a:pt x="8667608" y="135090"/>
                  </a:lnTo>
                  <a:lnTo>
                    <a:pt x="8635602" y="168550"/>
                  </a:lnTo>
                  <a:lnTo>
                    <a:pt x="8597235" y="194060"/>
                  </a:lnTo>
                  <a:lnTo>
                    <a:pt x="8553751" y="210318"/>
                  </a:lnTo>
                  <a:lnTo>
                    <a:pt x="8506396" y="216026"/>
                  </a:lnTo>
                  <a:lnTo>
                    <a:pt x="4619942" y="216026"/>
                  </a:lnTo>
                  <a:lnTo>
                    <a:pt x="4572547" y="221735"/>
                  </a:lnTo>
                  <a:lnTo>
                    <a:pt x="4529048" y="237993"/>
                  </a:lnTo>
                  <a:lnTo>
                    <a:pt x="4490683" y="263503"/>
                  </a:lnTo>
                  <a:lnTo>
                    <a:pt x="4458690" y="296963"/>
                  </a:lnTo>
                  <a:lnTo>
                    <a:pt x="4434305" y="337075"/>
                  </a:lnTo>
                  <a:lnTo>
                    <a:pt x="4418767" y="382538"/>
                  </a:lnTo>
                  <a:lnTo>
                    <a:pt x="4413313" y="432053"/>
                  </a:lnTo>
                  <a:lnTo>
                    <a:pt x="4407852" y="382538"/>
                  </a:lnTo>
                  <a:lnTo>
                    <a:pt x="4392298" y="337075"/>
                  </a:lnTo>
                  <a:lnTo>
                    <a:pt x="4367896" y="296963"/>
                  </a:lnTo>
                  <a:lnTo>
                    <a:pt x="4335890" y="263503"/>
                  </a:lnTo>
                  <a:lnTo>
                    <a:pt x="4297523" y="237993"/>
                  </a:lnTo>
                  <a:lnTo>
                    <a:pt x="4254039" y="221735"/>
                  </a:lnTo>
                  <a:lnTo>
                    <a:pt x="4206684" y="216026"/>
                  </a:lnTo>
                  <a:lnTo>
                    <a:pt x="206629" y="216026"/>
                  </a:lnTo>
                  <a:lnTo>
                    <a:pt x="159249" y="210318"/>
                  </a:lnTo>
                  <a:lnTo>
                    <a:pt x="115756" y="194060"/>
                  </a:lnTo>
                  <a:lnTo>
                    <a:pt x="77391" y="168550"/>
                  </a:lnTo>
                  <a:lnTo>
                    <a:pt x="45392" y="135090"/>
                  </a:lnTo>
                  <a:lnTo>
                    <a:pt x="21001" y="94978"/>
                  </a:lnTo>
                  <a:lnTo>
                    <a:pt x="5457" y="4951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280" y="4247387"/>
              <a:ext cx="8808720" cy="26106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5267" y="4021962"/>
              <a:ext cx="8535035" cy="2708910"/>
            </a:xfrm>
            <a:custGeom>
              <a:avLst/>
              <a:gdLst/>
              <a:ahLst/>
              <a:cxnLst/>
              <a:rect l="l" t="t" r="r" b="b"/>
              <a:pathLst>
                <a:path w="8535035" h="2708909">
                  <a:moveTo>
                    <a:pt x="8083219" y="0"/>
                  </a:moveTo>
                  <a:lnTo>
                    <a:pt x="0" y="0"/>
                  </a:lnTo>
                  <a:lnTo>
                    <a:pt x="0" y="2257374"/>
                  </a:lnTo>
                  <a:lnTo>
                    <a:pt x="451484" y="2708871"/>
                  </a:lnTo>
                  <a:lnTo>
                    <a:pt x="8534704" y="2708871"/>
                  </a:lnTo>
                  <a:lnTo>
                    <a:pt x="8534704" y="451485"/>
                  </a:lnTo>
                  <a:lnTo>
                    <a:pt x="8083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5267" y="4021962"/>
              <a:ext cx="8535035" cy="2708910"/>
            </a:xfrm>
            <a:custGeom>
              <a:avLst/>
              <a:gdLst/>
              <a:ahLst/>
              <a:cxnLst/>
              <a:rect l="l" t="t" r="r" b="b"/>
              <a:pathLst>
                <a:path w="8535035" h="2708909">
                  <a:moveTo>
                    <a:pt x="0" y="0"/>
                  </a:moveTo>
                  <a:lnTo>
                    <a:pt x="8083219" y="0"/>
                  </a:lnTo>
                  <a:lnTo>
                    <a:pt x="8534704" y="451485"/>
                  </a:lnTo>
                  <a:lnTo>
                    <a:pt x="8534704" y="2708871"/>
                  </a:lnTo>
                  <a:lnTo>
                    <a:pt x="451484" y="2708871"/>
                  </a:lnTo>
                  <a:lnTo>
                    <a:pt x="0" y="225737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05655" y="757427"/>
              <a:ext cx="716279" cy="6705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11954" y="8366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270002" y="0"/>
                  </a:moveTo>
                  <a:lnTo>
                    <a:pt x="90043" y="0"/>
                  </a:lnTo>
                  <a:lnTo>
                    <a:pt x="90043" y="11302"/>
                  </a:lnTo>
                  <a:lnTo>
                    <a:pt x="270002" y="11302"/>
                  </a:lnTo>
                  <a:lnTo>
                    <a:pt x="270002" y="0"/>
                  </a:lnTo>
                  <a:close/>
                </a:path>
                <a:path w="360045" h="360044">
                  <a:moveTo>
                    <a:pt x="270002" y="22478"/>
                  </a:moveTo>
                  <a:lnTo>
                    <a:pt x="90043" y="22478"/>
                  </a:lnTo>
                  <a:lnTo>
                    <a:pt x="90043" y="45085"/>
                  </a:lnTo>
                  <a:lnTo>
                    <a:pt x="270002" y="45085"/>
                  </a:lnTo>
                  <a:lnTo>
                    <a:pt x="270002" y="22478"/>
                  </a:lnTo>
                  <a:close/>
                </a:path>
                <a:path w="360045" h="360044">
                  <a:moveTo>
                    <a:pt x="360045" y="180086"/>
                  </a:moveTo>
                  <a:lnTo>
                    <a:pt x="0" y="180086"/>
                  </a:lnTo>
                  <a:lnTo>
                    <a:pt x="180086" y="360045"/>
                  </a:lnTo>
                  <a:lnTo>
                    <a:pt x="360045" y="180086"/>
                  </a:lnTo>
                  <a:close/>
                </a:path>
                <a:path w="360045" h="360044">
                  <a:moveTo>
                    <a:pt x="270002" y="56261"/>
                  </a:moveTo>
                  <a:lnTo>
                    <a:pt x="90043" y="56261"/>
                  </a:lnTo>
                  <a:lnTo>
                    <a:pt x="90043" y="180086"/>
                  </a:lnTo>
                  <a:lnTo>
                    <a:pt x="270002" y="180086"/>
                  </a:lnTo>
                  <a:lnTo>
                    <a:pt x="270002" y="56261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11954" y="8366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270002" y="0"/>
                  </a:moveTo>
                  <a:lnTo>
                    <a:pt x="270002" y="11302"/>
                  </a:lnTo>
                  <a:lnTo>
                    <a:pt x="90043" y="11302"/>
                  </a:lnTo>
                  <a:lnTo>
                    <a:pt x="90043" y="0"/>
                  </a:lnTo>
                  <a:lnTo>
                    <a:pt x="270002" y="0"/>
                  </a:lnTo>
                  <a:close/>
                </a:path>
                <a:path w="360045" h="360044">
                  <a:moveTo>
                    <a:pt x="270002" y="22478"/>
                  </a:moveTo>
                  <a:lnTo>
                    <a:pt x="270002" y="45085"/>
                  </a:lnTo>
                  <a:lnTo>
                    <a:pt x="90043" y="45085"/>
                  </a:lnTo>
                  <a:lnTo>
                    <a:pt x="90043" y="22478"/>
                  </a:lnTo>
                  <a:lnTo>
                    <a:pt x="270002" y="22478"/>
                  </a:lnTo>
                  <a:close/>
                </a:path>
                <a:path w="360045" h="360044">
                  <a:moveTo>
                    <a:pt x="270002" y="56261"/>
                  </a:moveTo>
                  <a:lnTo>
                    <a:pt x="270002" y="180086"/>
                  </a:lnTo>
                  <a:lnTo>
                    <a:pt x="360045" y="180086"/>
                  </a:lnTo>
                  <a:lnTo>
                    <a:pt x="180086" y="360045"/>
                  </a:lnTo>
                  <a:lnTo>
                    <a:pt x="0" y="180086"/>
                  </a:lnTo>
                  <a:lnTo>
                    <a:pt x="90043" y="180086"/>
                  </a:lnTo>
                  <a:lnTo>
                    <a:pt x="90043" y="56261"/>
                  </a:lnTo>
                  <a:lnTo>
                    <a:pt x="270002" y="5626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7207" y="4279976"/>
              <a:ext cx="313944" cy="2243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31430" y="4279976"/>
              <a:ext cx="313944" cy="2243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7207" y="4524120"/>
              <a:ext cx="313944" cy="2240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7207" y="5255641"/>
              <a:ext cx="313944" cy="2240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7207" y="5987491"/>
              <a:ext cx="316992" cy="2240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54507" y="4245940"/>
            <a:ext cx="79451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979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понад 80% – </a:t>
            </a:r>
            <a:r>
              <a:rPr sz="1600" spc="-10" dirty="0">
                <a:latin typeface="Times New Roman"/>
                <a:cs typeface="Times New Roman"/>
              </a:rPr>
              <a:t>текст </a:t>
            </a:r>
            <a:r>
              <a:rPr sz="1600" spc="-5" dirty="0">
                <a:latin typeface="Times New Roman"/>
                <a:cs typeface="Times New Roman"/>
              </a:rPr>
              <a:t>письмової роботи є оригінальним (несуттєвий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об’єм </a:t>
            </a:r>
            <a:r>
              <a:rPr sz="1600" spc="-10" dirty="0">
                <a:latin typeface="Times New Roman"/>
                <a:cs typeface="Times New Roman"/>
              </a:rPr>
              <a:t>запозичень);</a:t>
            </a:r>
            <a:endParaRPr sz="1600">
              <a:latin typeface="Times New Roman"/>
              <a:cs typeface="Times New Roman"/>
            </a:endParaRPr>
          </a:p>
          <a:p>
            <a:pPr marL="12700" marR="5080" indent="225425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від </a:t>
            </a:r>
            <a:r>
              <a:rPr sz="1600" dirty="0">
                <a:latin typeface="Times New Roman"/>
                <a:cs typeface="Times New Roman"/>
              </a:rPr>
              <a:t>60 </a:t>
            </a:r>
            <a:r>
              <a:rPr sz="1600" spc="-5" dirty="0">
                <a:latin typeface="Times New Roman"/>
                <a:cs typeface="Times New Roman"/>
              </a:rPr>
              <a:t>до </a:t>
            </a:r>
            <a:r>
              <a:rPr sz="1600" dirty="0">
                <a:latin typeface="Times New Roman"/>
                <a:cs typeface="Times New Roman"/>
              </a:rPr>
              <a:t>80% </a:t>
            </a:r>
            <a:r>
              <a:rPr sz="1600" spc="-5" dirty="0">
                <a:latin typeface="Times New Roman"/>
                <a:cs typeface="Times New Roman"/>
              </a:rPr>
              <a:t>– оригінальність </a:t>
            </a:r>
            <a:r>
              <a:rPr sz="1600" spc="-15" dirty="0">
                <a:latin typeface="Times New Roman"/>
                <a:cs typeface="Times New Roman"/>
              </a:rPr>
              <a:t>тексту </a:t>
            </a:r>
            <a:r>
              <a:rPr sz="1600" spc="-5" dirty="0">
                <a:latin typeface="Times New Roman"/>
                <a:cs typeface="Times New Roman"/>
              </a:rPr>
              <a:t>задовільна (незначний </a:t>
            </a:r>
            <a:r>
              <a:rPr sz="1600" dirty="0">
                <a:latin typeface="Times New Roman"/>
                <a:cs typeface="Times New Roman"/>
              </a:rPr>
              <a:t>об’єм </a:t>
            </a:r>
            <a:r>
              <a:rPr sz="1600" spc="-5" dirty="0">
                <a:latin typeface="Times New Roman"/>
                <a:cs typeface="Times New Roman"/>
              </a:rPr>
              <a:t>запозичень), проте  слід </a:t>
            </a:r>
            <a:r>
              <a:rPr sz="1600" spc="-15" dirty="0">
                <a:latin typeface="Times New Roman"/>
                <a:cs typeface="Times New Roman"/>
              </a:rPr>
              <a:t>переконатися </a:t>
            </a:r>
            <a:r>
              <a:rPr sz="1600" spc="-5" dirty="0">
                <a:latin typeface="Times New Roman"/>
                <a:cs typeface="Times New Roman"/>
              </a:rPr>
              <a:t>у </a:t>
            </a:r>
            <a:r>
              <a:rPr sz="1600" dirty="0">
                <a:latin typeface="Times New Roman"/>
                <a:cs typeface="Times New Roman"/>
              </a:rPr>
              <a:t>наявності </a:t>
            </a:r>
            <a:r>
              <a:rPr sz="1600" spc="-5" dirty="0">
                <a:latin typeface="Times New Roman"/>
                <a:cs typeface="Times New Roman"/>
              </a:rPr>
              <a:t>і </a:t>
            </a:r>
            <a:r>
              <a:rPr sz="1600" spc="-10" dirty="0">
                <a:latin typeface="Times New Roman"/>
                <a:cs typeface="Times New Roman"/>
              </a:rPr>
              <a:t>правильному </a:t>
            </a:r>
            <a:r>
              <a:rPr sz="1600" spc="-5" dirty="0">
                <a:latin typeface="Times New Roman"/>
                <a:cs typeface="Times New Roman"/>
              </a:rPr>
              <a:t>оформленні </a:t>
            </a:r>
            <a:r>
              <a:rPr sz="1600" spc="-10" dirty="0">
                <a:latin typeface="Times New Roman"/>
                <a:cs typeface="Times New Roman"/>
              </a:rPr>
              <a:t>цитувань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dirty="0">
                <a:latin typeface="Times New Roman"/>
                <a:cs typeface="Times New Roman"/>
              </a:rPr>
              <a:t>посилань </a:t>
            </a:r>
            <a:r>
              <a:rPr sz="1600" spc="-10" dirty="0">
                <a:latin typeface="Times New Roman"/>
                <a:cs typeface="Times New Roman"/>
              </a:rPr>
              <a:t>на  використані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джерела;</a:t>
            </a:r>
            <a:endParaRPr sz="1600">
              <a:latin typeface="Times New Roman"/>
              <a:cs typeface="Times New Roman"/>
            </a:endParaRPr>
          </a:p>
          <a:p>
            <a:pPr marL="12700" marR="6985" indent="26797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від </a:t>
            </a:r>
            <a:r>
              <a:rPr sz="1600" dirty="0">
                <a:latin typeface="Times New Roman"/>
                <a:cs typeface="Times New Roman"/>
              </a:rPr>
              <a:t>40 </a:t>
            </a:r>
            <a:r>
              <a:rPr sz="1600" spc="-5" dirty="0">
                <a:latin typeface="Times New Roman"/>
                <a:cs typeface="Times New Roman"/>
              </a:rPr>
              <a:t>до 60% – </a:t>
            </a:r>
            <a:r>
              <a:rPr sz="1600" spc="-10" dirty="0">
                <a:latin typeface="Times New Roman"/>
                <a:cs typeface="Times New Roman"/>
              </a:rPr>
              <a:t>письмова </a:t>
            </a:r>
            <a:r>
              <a:rPr sz="1600" dirty="0">
                <a:latin typeface="Times New Roman"/>
                <a:cs typeface="Times New Roman"/>
              </a:rPr>
              <a:t>робота </a:t>
            </a:r>
            <a:r>
              <a:rPr sz="1600" spc="-5" dirty="0">
                <a:latin typeface="Times New Roman"/>
                <a:cs typeface="Times New Roman"/>
              </a:rPr>
              <a:t>приймається до </a:t>
            </a:r>
            <a:r>
              <a:rPr sz="1600" spc="-15" dirty="0">
                <a:latin typeface="Times New Roman"/>
                <a:cs typeface="Times New Roman"/>
              </a:rPr>
              <a:t>розгляду </a:t>
            </a:r>
            <a:r>
              <a:rPr sz="1600" spc="-5" dirty="0">
                <a:latin typeface="Times New Roman"/>
                <a:cs typeface="Times New Roman"/>
              </a:rPr>
              <a:t>після доопрацювання  </a:t>
            </a:r>
            <a:r>
              <a:rPr sz="1600" spc="-20" dirty="0">
                <a:latin typeface="Times New Roman"/>
                <a:cs typeface="Times New Roman"/>
              </a:rPr>
              <a:t>автором </a:t>
            </a:r>
            <a:r>
              <a:rPr sz="1600" spc="-10" dirty="0">
                <a:latin typeface="Times New Roman"/>
                <a:cs typeface="Times New Roman"/>
              </a:rPr>
              <a:t>(авторами)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dirty="0">
                <a:latin typeface="Times New Roman"/>
                <a:cs typeface="Times New Roman"/>
              </a:rPr>
              <a:t>наявності </a:t>
            </a:r>
            <a:r>
              <a:rPr sz="1600" spc="-5" dirty="0">
                <a:latin typeface="Times New Roman"/>
                <a:cs typeface="Times New Roman"/>
              </a:rPr>
              <a:t>і </a:t>
            </a:r>
            <a:r>
              <a:rPr sz="1600" spc="-10" dirty="0">
                <a:latin typeface="Times New Roman"/>
                <a:cs typeface="Times New Roman"/>
              </a:rPr>
              <a:t>правильного </a:t>
            </a:r>
            <a:r>
              <a:rPr sz="1600" spc="-5" dirty="0">
                <a:latin typeface="Times New Roman"/>
                <a:cs typeface="Times New Roman"/>
              </a:rPr>
              <a:t>оформлення </a:t>
            </a:r>
            <a:r>
              <a:rPr sz="1600" spc="-10" dirty="0">
                <a:latin typeface="Times New Roman"/>
                <a:cs typeface="Times New Roman"/>
              </a:rPr>
              <a:t>цитувань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dirty="0">
                <a:latin typeface="Times New Roman"/>
                <a:cs typeface="Times New Roman"/>
              </a:rPr>
              <a:t>посилань </a:t>
            </a:r>
            <a:r>
              <a:rPr sz="1600" spc="-10" dirty="0">
                <a:latin typeface="Times New Roman"/>
                <a:cs typeface="Times New Roman"/>
              </a:rPr>
              <a:t>на  використані </a:t>
            </a:r>
            <a:r>
              <a:rPr sz="1600" spc="-5" dirty="0">
                <a:latin typeface="Times New Roman"/>
                <a:cs typeface="Times New Roman"/>
              </a:rPr>
              <a:t>джерела, </a:t>
            </a:r>
            <a:r>
              <a:rPr sz="1600" dirty="0">
                <a:latin typeface="Times New Roman"/>
                <a:cs typeface="Times New Roman"/>
              </a:rPr>
              <a:t>оскільки </a:t>
            </a:r>
            <a:r>
              <a:rPr sz="1600" spc="-10" dirty="0">
                <a:latin typeface="Times New Roman"/>
                <a:cs typeface="Times New Roman"/>
              </a:rPr>
              <a:t>має </a:t>
            </a:r>
            <a:r>
              <a:rPr sz="1600" spc="-15" dirty="0">
                <a:latin typeface="Times New Roman"/>
                <a:cs typeface="Times New Roman"/>
              </a:rPr>
              <a:t>значний </a:t>
            </a:r>
            <a:r>
              <a:rPr sz="1600" spc="-5" dirty="0">
                <a:latin typeface="Times New Roman"/>
                <a:cs typeface="Times New Roman"/>
              </a:rPr>
              <a:t>об’єм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запозичень;</a:t>
            </a:r>
            <a:endParaRPr sz="1600">
              <a:latin typeface="Times New Roman"/>
              <a:cs typeface="Times New Roman"/>
            </a:endParaRPr>
          </a:p>
          <a:p>
            <a:pPr marL="12700" marR="7620" indent="30607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менше </a:t>
            </a:r>
            <a:r>
              <a:rPr sz="1600" dirty="0">
                <a:latin typeface="Times New Roman"/>
                <a:cs typeface="Times New Roman"/>
              </a:rPr>
              <a:t>40% </a:t>
            </a:r>
            <a:r>
              <a:rPr sz="1600" spc="-5" dirty="0">
                <a:latin typeface="Times New Roman"/>
                <a:cs typeface="Times New Roman"/>
              </a:rPr>
              <a:t>– письмова робота до </a:t>
            </a:r>
            <a:r>
              <a:rPr sz="1600" spc="-15" dirty="0">
                <a:latin typeface="Times New Roman"/>
                <a:cs typeface="Times New Roman"/>
              </a:rPr>
              <a:t>розгляду </a:t>
            </a:r>
            <a:r>
              <a:rPr sz="1600" spc="-5" dirty="0">
                <a:latin typeface="Times New Roman"/>
                <a:cs typeface="Times New Roman"/>
              </a:rPr>
              <a:t>не приймається і </a:t>
            </a:r>
            <a:r>
              <a:rPr sz="1600" dirty="0">
                <a:latin typeface="Times New Roman"/>
                <a:cs typeface="Times New Roman"/>
              </a:rPr>
              <a:t>не </a:t>
            </a:r>
            <a:r>
              <a:rPr sz="1600" spc="-20" dirty="0">
                <a:latin typeface="Times New Roman"/>
                <a:cs typeface="Times New Roman"/>
              </a:rPr>
              <a:t>може  </a:t>
            </a:r>
            <a:r>
              <a:rPr sz="1600" spc="-15" dirty="0">
                <a:latin typeface="Times New Roman"/>
                <a:cs typeface="Times New Roman"/>
              </a:rPr>
              <a:t>бути  рекомендована </a:t>
            </a:r>
            <a:r>
              <a:rPr sz="1600" spc="-5" dirty="0">
                <a:latin typeface="Times New Roman"/>
                <a:cs typeface="Times New Roman"/>
              </a:rPr>
              <a:t>до </a:t>
            </a:r>
            <a:r>
              <a:rPr sz="1600" spc="-15" dirty="0">
                <a:latin typeface="Times New Roman"/>
                <a:cs typeface="Times New Roman"/>
              </a:rPr>
              <a:t>друку </a:t>
            </a:r>
            <a:r>
              <a:rPr sz="1600" spc="-5" dirty="0">
                <a:latin typeface="Times New Roman"/>
                <a:cs typeface="Times New Roman"/>
              </a:rPr>
              <a:t>(захисту), </a:t>
            </a:r>
            <a:r>
              <a:rPr sz="1600" spc="5" dirty="0">
                <a:latin typeface="Times New Roman"/>
                <a:cs typeface="Times New Roman"/>
              </a:rPr>
              <a:t>оскільки </a:t>
            </a:r>
            <a:r>
              <a:rPr sz="1600" spc="-10" dirty="0">
                <a:latin typeface="Times New Roman"/>
                <a:cs typeface="Times New Roman"/>
              </a:rPr>
              <a:t>має </a:t>
            </a:r>
            <a:r>
              <a:rPr sz="1600" spc="-5" dirty="0">
                <a:latin typeface="Times New Roman"/>
                <a:cs typeface="Times New Roman"/>
              </a:rPr>
              <a:t>суттєвий </a:t>
            </a:r>
            <a:r>
              <a:rPr sz="1600" dirty="0">
                <a:latin typeface="Times New Roman"/>
                <a:cs typeface="Times New Roman"/>
              </a:rPr>
              <a:t>об’єм </a:t>
            </a:r>
            <a:r>
              <a:rPr sz="1600" spc="-5" dirty="0">
                <a:latin typeface="Times New Roman"/>
                <a:cs typeface="Times New Roman"/>
              </a:rPr>
              <a:t>запозичень, </a:t>
            </a:r>
            <a:r>
              <a:rPr sz="1600" spc="-10" dirty="0">
                <a:latin typeface="Times New Roman"/>
                <a:cs typeface="Times New Roman"/>
              </a:rPr>
              <a:t>що  трактується </a:t>
            </a:r>
            <a:r>
              <a:rPr sz="1600" spc="-5" dirty="0">
                <a:latin typeface="Times New Roman"/>
                <a:cs typeface="Times New Roman"/>
              </a:rPr>
              <a:t>як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плагіат.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0652" y="2680207"/>
            <a:ext cx="8479155" cy="70231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9420" marR="356870" algn="ctr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РЕКОМЕНДОВАНІ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ПОКАЗНИКИ ОРИГІНАЛЬНОСТІ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ТЕКСТУ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У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ПИСЬМОВИХ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РОБОТАХ  СТУДЕНТІВ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(КУРСОВІ РОБОТИ, МАГІСТЕРСЬКІ,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ДИПЛОМНІ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РОБОТИ,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ТЕЗИ,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СТАТТІ</a:t>
            </a:r>
            <a:endParaRPr sz="1400">
              <a:latin typeface="Times New Roman"/>
              <a:cs typeface="Times New Roman"/>
            </a:endParaRPr>
          </a:p>
          <a:p>
            <a:pPr marL="73660" algn="ctr">
              <a:lnSpc>
                <a:spcPts val="1839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тощо):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531" y="1298447"/>
            <a:ext cx="9078595" cy="3253740"/>
            <a:chOff x="65531" y="1298447"/>
            <a:chExt cx="9078595" cy="3253740"/>
          </a:xfrm>
        </p:grpSpPr>
        <p:sp>
          <p:nvSpPr>
            <p:cNvPr id="3" name="object 3"/>
            <p:cNvSpPr/>
            <p:nvPr/>
          </p:nvSpPr>
          <p:spPr>
            <a:xfrm>
              <a:off x="65531" y="1298447"/>
              <a:ext cx="9078468" cy="3253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532" y="1556765"/>
              <a:ext cx="8641080" cy="2736850"/>
            </a:xfrm>
            <a:custGeom>
              <a:avLst/>
              <a:gdLst/>
              <a:ahLst/>
              <a:cxnLst/>
              <a:rect l="l" t="t" r="r" b="b"/>
              <a:pathLst>
                <a:path w="8641080" h="2736850">
                  <a:moveTo>
                    <a:pt x="8640953" y="0"/>
                  </a:moveTo>
                  <a:lnTo>
                    <a:pt x="0" y="0"/>
                  </a:lnTo>
                  <a:lnTo>
                    <a:pt x="0" y="2736342"/>
                  </a:lnTo>
                  <a:lnTo>
                    <a:pt x="8640953" y="2736342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532" y="1556765"/>
              <a:ext cx="8641080" cy="2736850"/>
            </a:xfrm>
            <a:custGeom>
              <a:avLst/>
              <a:gdLst/>
              <a:ahLst/>
              <a:cxnLst/>
              <a:rect l="l" t="t" r="r" b="b"/>
              <a:pathLst>
                <a:path w="8641080" h="2736850">
                  <a:moveTo>
                    <a:pt x="0" y="2736342"/>
                  </a:moveTo>
                  <a:lnTo>
                    <a:pt x="8640953" y="2736342"/>
                  </a:lnTo>
                  <a:lnTo>
                    <a:pt x="8640953" y="0"/>
                  </a:lnTo>
                  <a:lnTo>
                    <a:pt x="0" y="0"/>
                  </a:lnTo>
                  <a:lnTo>
                    <a:pt x="0" y="2736342"/>
                  </a:lnTo>
                  <a:close/>
                </a:path>
              </a:pathLst>
            </a:custGeom>
            <a:ln w="57150">
              <a:solidFill>
                <a:srgbClr val="4F5E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263" y="1827275"/>
              <a:ext cx="8936735" cy="2441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63" y="97535"/>
            <a:ext cx="9013190" cy="3350260"/>
            <a:chOff x="131063" y="97535"/>
            <a:chExt cx="9013190" cy="3350260"/>
          </a:xfrm>
        </p:grpSpPr>
        <p:sp>
          <p:nvSpPr>
            <p:cNvPr id="3" name="object 3"/>
            <p:cNvSpPr/>
            <p:nvPr/>
          </p:nvSpPr>
          <p:spPr>
            <a:xfrm>
              <a:off x="131063" y="97535"/>
              <a:ext cx="9012935" cy="3349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7191" y="504444"/>
              <a:ext cx="540867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813" y="580085"/>
            <a:ext cx="84188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АКАДЕМІЧНА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ДОБРОЧЕСНІСТЬ</a:t>
            </a:r>
            <a:endParaRPr sz="24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це </a:t>
            </a:r>
            <a:r>
              <a:rPr sz="2400" b="1" spc="-10" dirty="0">
                <a:latin typeface="Times New Roman"/>
                <a:cs typeface="Times New Roman"/>
              </a:rPr>
              <a:t>сукупність </a:t>
            </a:r>
            <a:r>
              <a:rPr sz="2400" b="1" dirty="0">
                <a:latin typeface="Times New Roman"/>
                <a:cs typeface="Times New Roman"/>
              </a:rPr>
              <a:t>етичних </a:t>
            </a:r>
            <a:r>
              <a:rPr sz="2400" b="1" spc="-5" dirty="0">
                <a:latin typeface="Times New Roman"/>
                <a:cs typeface="Times New Roman"/>
              </a:rPr>
              <a:t>принципів </a:t>
            </a:r>
            <a:r>
              <a:rPr sz="2400" b="1" spc="5" dirty="0">
                <a:latin typeface="Times New Roman"/>
                <a:cs typeface="Times New Roman"/>
              </a:rPr>
              <a:t>та </a:t>
            </a:r>
            <a:r>
              <a:rPr sz="2400" b="1" spc="-15" dirty="0">
                <a:latin typeface="Times New Roman"/>
                <a:cs typeface="Times New Roman"/>
              </a:rPr>
              <a:t>визначених законом  </a:t>
            </a:r>
            <a:r>
              <a:rPr sz="2400" b="1" spc="-5" dirty="0">
                <a:latin typeface="Times New Roman"/>
                <a:cs typeface="Times New Roman"/>
              </a:rPr>
              <a:t>правил, якими </a:t>
            </a:r>
            <a:r>
              <a:rPr sz="2400" b="1" spc="-15" dirty="0">
                <a:latin typeface="Times New Roman"/>
                <a:cs typeface="Times New Roman"/>
              </a:rPr>
              <a:t>мають </a:t>
            </a:r>
            <a:r>
              <a:rPr sz="2400" b="1" spc="-20" dirty="0">
                <a:latin typeface="Times New Roman"/>
                <a:cs typeface="Times New Roman"/>
              </a:rPr>
              <a:t>керуватися </a:t>
            </a:r>
            <a:r>
              <a:rPr sz="2400" b="1" dirty="0">
                <a:latin typeface="Times New Roman"/>
                <a:cs typeface="Times New Roman"/>
              </a:rPr>
              <a:t>учасники </a:t>
            </a:r>
            <a:r>
              <a:rPr sz="2400" b="1" spc="-10" dirty="0">
                <a:latin typeface="Times New Roman"/>
                <a:cs typeface="Times New Roman"/>
              </a:rPr>
              <a:t>освітнього  процесу </a:t>
            </a:r>
            <a:r>
              <a:rPr sz="2400" b="1" spc="-5" dirty="0">
                <a:latin typeface="Times New Roman"/>
                <a:cs typeface="Times New Roman"/>
              </a:rPr>
              <a:t>під </a:t>
            </a:r>
            <a:r>
              <a:rPr sz="2400" b="1" dirty="0">
                <a:latin typeface="Times New Roman"/>
                <a:cs typeface="Times New Roman"/>
              </a:rPr>
              <a:t>час </a:t>
            </a:r>
            <a:r>
              <a:rPr sz="2400" b="1" spc="-15" dirty="0">
                <a:latin typeface="Times New Roman"/>
                <a:cs typeface="Times New Roman"/>
              </a:rPr>
              <a:t>навчання, </a:t>
            </a:r>
            <a:r>
              <a:rPr sz="2400" b="1" spc="-5" dirty="0">
                <a:latin typeface="Times New Roman"/>
                <a:cs typeface="Times New Roman"/>
              </a:rPr>
              <a:t>викладання </a:t>
            </a:r>
            <a:r>
              <a:rPr sz="2400" b="1" spc="5" dirty="0">
                <a:latin typeface="Times New Roman"/>
                <a:cs typeface="Times New Roman"/>
              </a:rPr>
              <a:t>та </a:t>
            </a:r>
            <a:r>
              <a:rPr sz="2400" b="1" spc="-15" dirty="0">
                <a:latin typeface="Times New Roman"/>
                <a:cs typeface="Times New Roman"/>
              </a:rPr>
              <a:t>провадження  </a:t>
            </a:r>
            <a:r>
              <a:rPr sz="2400" b="1" spc="-35" dirty="0">
                <a:latin typeface="Times New Roman"/>
                <a:cs typeface="Times New Roman"/>
              </a:rPr>
              <a:t>наукової </a:t>
            </a:r>
            <a:r>
              <a:rPr sz="2400" b="1" spc="-10" dirty="0">
                <a:latin typeface="Times New Roman"/>
                <a:cs typeface="Times New Roman"/>
              </a:rPr>
              <a:t>(творчої) </a:t>
            </a:r>
            <a:r>
              <a:rPr sz="2400" b="1" dirty="0">
                <a:latin typeface="Times New Roman"/>
                <a:cs typeface="Times New Roman"/>
              </a:rPr>
              <a:t>діяльності з </a:t>
            </a:r>
            <a:r>
              <a:rPr sz="2400" b="1" spc="-10" dirty="0">
                <a:latin typeface="Times New Roman"/>
                <a:cs typeface="Times New Roman"/>
              </a:rPr>
              <a:t>метою забезпечення </a:t>
            </a:r>
            <a:r>
              <a:rPr sz="2400" b="1" spc="-15" dirty="0">
                <a:latin typeface="Times New Roman"/>
                <a:cs typeface="Times New Roman"/>
              </a:rPr>
              <a:t>довіри </a:t>
            </a:r>
            <a:r>
              <a:rPr sz="2400" b="1" dirty="0">
                <a:latin typeface="Times New Roman"/>
                <a:cs typeface="Times New Roman"/>
              </a:rPr>
              <a:t>до  </a:t>
            </a:r>
            <a:r>
              <a:rPr sz="2400" b="1" spc="-30" dirty="0">
                <a:latin typeface="Times New Roman"/>
                <a:cs typeface="Times New Roman"/>
              </a:rPr>
              <a:t>результатів </a:t>
            </a:r>
            <a:r>
              <a:rPr sz="2400" b="1" spc="-15" dirty="0">
                <a:latin typeface="Times New Roman"/>
                <a:cs typeface="Times New Roman"/>
              </a:rPr>
              <a:t>навчання </a:t>
            </a:r>
            <a:r>
              <a:rPr sz="2400" b="1" spc="-5" dirty="0">
                <a:latin typeface="Times New Roman"/>
                <a:cs typeface="Times New Roman"/>
              </a:rPr>
              <a:t>та/або </a:t>
            </a:r>
            <a:r>
              <a:rPr sz="2400" b="1" spc="-30" dirty="0">
                <a:latin typeface="Times New Roman"/>
                <a:cs typeface="Times New Roman"/>
              </a:rPr>
              <a:t>наукових </a:t>
            </a:r>
            <a:r>
              <a:rPr sz="2400" b="1" spc="-10" dirty="0">
                <a:latin typeface="Times New Roman"/>
                <a:cs typeface="Times New Roman"/>
              </a:rPr>
              <a:t>(творчих)</a:t>
            </a:r>
            <a:r>
              <a:rPr sz="2400" b="1" spc="1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досягнень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69920"/>
            <a:ext cx="9144000" cy="3464560"/>
            <a:chOff x="0" y="3169920"/>
            <a:chExt cx="9144000" cy="3464560"/>
          </a:xfrm>
        </p:grpSpPr>
        <p:sp>
          <p:nvSpPr>
            <p:cNvPr id="7" name="object 7"/>
            <p:cNvSpPr/>
            <p:nvPr/>
          </p:nvSpPr>
          <p:spPr>
            <a:xfrm>
              <a:off x="0" y="3169920"/>
              <a:ext cx="9144000" cy="34640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514" y="3429000"/>
              <a:ext cx="8713470" cy="2946400"/>
            </a:xfrm>
            <a:custGeom>
              <a:avLst/>
              <a:gdLst/>
              <a:ahLst/>
              <a:cxnLst/>
              <a:rect l="l" t="t" r="r" b="b"/>
              <a:pathLst>
                <a:path w="8713470" h="2946400">
                  <a:moveTo>
                    <a:pt x="7500810" y="502285"/>
                  </a:moveTo>
                  <a:lnTo>
                    <a:pt x="0" y="502285"/>
                  </a:lnTo>
                  <a:lnTo>
                    <a:pt x="0" y="2840520"/>
                  </a:lnTo>
                  <a:lnTo>
                    <a:pt x="269454" y="2866275"/>
                  </a:lnTo>
                  <a:lnTo>
                    <a:pt x="710391" y="2902011"/>
                  </a:lnTo>
                  <a:lnTo>
                    <a:pt x="1059627" y="2923761"/>
                  </a:lnTo>
                  <a:lnTo>
                    <a:pt x="1384732" y="2937910"/>
                  </a:lnTo>
                  <a:lnTo>
                    <a:pt x="1638837" y="2944302"/>
                  </a:lnTo>
                  <a:lnTo>
                    <a:pt x="1879043" y="2946133"/>
                  </a:lnTo>
                  <a:lnTo>
                    <a:pt x="2106646" y="2943731"/>
                  </a:lnTo>
                  <a:lnTo>
                    <a:pt x="2322948" y="2937423"/>
                  </a:lnTo>
                  <a:lnTo>
                    <a:pt x="2529245" y="2927534"/>
                  </a:lnTo>
                  <a:lnTo>
                    <a:pt x="2726838" y="2914391"/>
                  </a:lnTo>
                  <a:lnTo>
                    <a:pt x="2917026" y="2898322"/>
                  </a:lnTo>
                  <a:lnTo>
                    <a:pt x="3137305" y="2875636"/>
                  </a:lnTo>
                  <a:lnTo>
                    <a:pt x="3386178" y="2845189"/>
                  </a:lnTo>
                  <a:lnTo>
                    <a:pt x="3871441" y="2774897"/>
                  </a:lnTo>
                  <a:lnTo>
                    <a:pt x="4659354" y="2653951"/>
                  </a:lnTo>
                  <a:lnTo>
                    <a:pt x="5012360" y="2606247"/>
                  </a:lnTo>
                  <a:lnTo>
                    <a:pt x="5350283" y="2567019"/>
                  </a:lnTo>
                  <a:lnTo>
                    <a:pt x="5668969" y="2536243"/>
                  </a:lnTo>
                  <a:lnTo>
                    <a:pt x="6012857" y="2509718"/>
                  </a:lnTo>
                  <a:lnTo>
                    <a:pt x="6385514" y="2488341"/>
                  </a:lnTo>
                  <a:lnTo>
                    <a:pt x="6790502" y="2473007"/>
                  </a:lnTo>
                  <a:lnTo>
                    <a:pt x="7231387" y="2464614"/>
                  </a:lnTo>
                  <a:lnTo>
                    <a:pt x="7500810" y="2463279"/>
                  </a:lnTo>
                  <a:lnTo>
                    <a:pt x="7500810" y="502285"/>
                  </a:lnTo>
                  <a:close/>
                </a:path>
                <a:path w="8713470" h="2946400">
                  <a:moveTo>
                    <a:pt x="8067611" y="248031"/>
                  </a:moveTo>
                  <a:lnTo>
                    <a:pt x="617969" y="248031"/>
                  </a:lnTo>
                  <a:lnTo>
                    <a:pt x="617969" y="502285"/>
                  </a:lnTo>
                  <a:lnTo>
                    <a:pt x="7500810" y="502285"/>
                  </a:lnTo>
                  <a:lnTo>
                    <a:pt x="7500810" y="2235022"/>
                  </a:lnTo>
                  <a:lnTo>
                    <a:pt x="7678007" y="2228189"/>
                  </a:lnTo>
                  <a:lnTo>
                    <a:pt x="7859569" y="2223492"/>
                  </a:lnTo>
                  <a:lnTo>
                    <a:pt x="8067611" y="2221357"/>
                  </a:lnTo>
                  <a:lnTo>
                    <a:pt x="8067611" y="248031"/>
                  </a:lnTo>
                  <a:close/>
                </a:path>
                <a:path w="8713470" h="2946400">
                  <a:moveTo>
                    <a:pt x="8713025" y="0"/>
                  </a:moveTo>
                  <a:lnTo>
                    <a:pt x="1198816" y="0"/>
                  </a:lnTo>
                  <a:lnTo>
                    <a:pt x="1198816" y="248031"/>
                  </a:lnTo>
                  <a:lnTo>
                    <a:pt x="8067611" y="248030"/>
                  </a:lnTo>
                  <a:lnTo>
                    <a:pt x="8067611" y="1977389"/>
                  </a:lnTo>
                  <a:lnTo>
                    <a:pt x="8476037" y="1968710"/>
                  </a:lnTo>
                  <a:lnTo>
                    <a:pt x="8713025" y="1967102"/>
                  </a:lnTo>
                  <a:lnTo>
                    <a:pt x="871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" y="3429000"/>
              <a:ext cx="8713470" cy="2946400"/>
            </a:xfrm>
            <a:custGeom>
              <a:avLst/>
              <a:gdLst/>
              <a:ahLst/>
              <a:cxnLst/>
              <a:rect l="l" t="t" r="r" b="b"/>
              <a:pathLst>
                <a:path w="8713470" h="2946400">
                  <a:moveTo>
                    <a:pt x="0" y="502285"/>
                  </a:moveTo>
                  <a:lnTo>
                    <a:pt x="7500810" y="502285"/>
                  </a:lnTo>
                  <a:lnTo>
                    <a:pt x="7500810" y="2463279"/>
                  </a:lnTo>
                  <a:lnTo>
                    <a:pt x="7432210" y="2463364"/>
                  </a:lnTo>
                  <a:lnTo>
                    <a:pt x="7364446" y="2463616"/>
                  </a:lnTo>
                  <a:lnTo>
                    <a:pt x="7297509" y="2464034"/>
                  </a:lnTo>
                  <a:lnTo>
                    <a:pt x="7231387" y="2464614"/>
                  </a:lnTo>
                  <a:lnTo>
                    <a:pt x="7166071" y="2465354"/>
                  </a:lnTo>
                  <a:lnTo>
                    <a:pt x="7101549" y="2466252"/>
                  </a:lnTo>
                  <a:lnTo>
                    <a:pt x="7037812" y="2467304"/>
                  </a:lnTo>
                  <a:lnTo>
                    <a:pt x="6974850" y="2468508"/>
                  </a:lnTo>
                  <a:lnTo>
                    <a:pt x="6912651" y="2469862"/>
                  </a:lnTo>
                  <a:lnTo>
                    <a:pt x="6851205" y="2471362"/>
                  </a:lnTo>
                  <a:lnTo>
                    <a:pt x="6790502" y="2473007"/>
                  </a:lnTo>
                  <a:lnTo>
                    <a:pt x="6730532" y="2474794"/>
                  </a:lnTo>
                  <a:lnTo>
                    <a:pt x="6671284" y="2476719"/>
                  </a:lnTo>
                  <a:lnTo>
                    <a:pt x="6612748" y="2478781"/>
                  </a:lnTo>
                  <a:lnTo>
                    <a:pt x="6554913" y="2480977"/>
                  </a:lnTo>
                  <a:lnTo>
                    <a:pt x="6497770" y="2483304"/>
                  </a:lnTo>
                  <a:lnTo>
                    <a:pt x="6441307" y="2485759"/>
                  </a:lnTo>
                  <a:lnTo>
                    <a:pt x="6385514" y="2488341"/>
                  </a:lnTo>
                  <a:lnTo>
                    <a:pt x="6330381" y="2491045"/>
                  </a:lnTo>
                  <a:lnTo>
                    <a:pt x="6275897" y="2493871"/>
                  </a:lnTo>
                  <a:lnTo>
                    <a:pt x="6222053" y="2496815"/>
                  </a:lnTo>
                  <a:lnTo>
                    <a:pt x="6168837" y="2499874"/>
                  </a:lnTo>
                  <a:lnTo>
                    <a:pt x="6116239" y="2503046"/>
                  </a:lnTo>
                  <a:lnTo>
                    <a:pt x="6064250" y="2506328"/>
                  </a:lnTo>
                  <a:lnTo>
                    <a:pt x="6012857" y="2509718"/>
                  </a:lnTo>
                  <a:lnTo>
                    <a:pt x="5962052" y="2513213"/>
                  </a:lnTo>
                  <a:lnTo>
                    <a:pt x="5911824" y="2516810"/>
                  </a:lnTo>
                  <a:lnTo>
                    <a:pt x="5862162" y="2520508"/>
                  </a:lnTo>
                  <a:lnTo>
                    <a:pt x="5813056" y="2524302"/>
                  </a:lnTo>
                  <a:lnTo>
                    <a:pt x="5764495" y="2528191"/>
                  </a:lnTo>
                  <a:lnTo>
                    <a:pt x="5716469" y="2532172"/>
                  </a:lnTo>
                  <a:lnTo>
                    <a:pt x="5668969" y="2536243"/>
                  </a:lnTo>
                  <a:lnTo>
                    <a:pt x="5621982" y="2540400"/>
                  </a:lnTo>
                  <a:lnTo>
                    <a:pt x="5575500" y="2544641"/>
                  </a:lnTo>
                  <a:lnTo>
                    <a:pt x="5529511" y="2548964"/>
                  </a:lnTo>
                  <a:lnTo>
                    <a:pt x="5484005" y="2553366"/>
                  </a:lnTo>
                  <a:lnTo>
                    <a:pt x="5438972" y="2557844"/>
                  </a:lnTo>
                  <a:lnTo>
                    <a:pt x="5394402" y="2562396"/>
                  </a:lnTo>
                  <a:lnTo>
                    <a:pt x="5350283" y="2567019"/>
                  </a:lnTo>
                  <a:lnTo>
                    <a:pt x="5306606" y="2571710"/>
                  </a:lnTo>
                  <a:lnTo>
                    <a:pt x="5263360" y="2576467"/>
                  </a:lnTo>
                  <a:lnTo>
                    <a:pt x="5220535" y="2581288"/>
                  </a:lnTo>
                  <a:lnTo>
                    <a:pt x="5178121" y="2586169"/>
                  </a:lnTo>
                  <a:lnTo>
                    <a:pt x="5136106" y="2591108"/>
                  </a:lnTo>
                  <a:lnTo>
                    <a:pt x="5094482" y="2596103"/>
                  </a:lnTo>
                  <a:lnTo>
                    <a:pt x="5053236" y="2601150"/>
                  </a:lnTo>
                  <a:lnTo>
                    <a:pt x="5012360" y="2606247"/>
                  </a:lnTo>
                  <a:lnTo>
                    <a:pt x="4971841" y="2611392"/>
                  </a:lnTo>
                  <a:lnTo>
                    <a:pt x="4931671" y="2616582"/>
                  </a:lnTo>
                  <a:lnTo>
                    <a:pt x="4891839" y="2621815"/>
                  </a:lnTo>
                  <a:lnTo>
                    <a:pt x="4852334" y="2627087"/>
                  </a:lnTo>
                  <a:lnTo>
                    <a:pt x="4813145" y="2632396"/>
                  </a:lnTo>
                  <a:lnTo>
                    <a:pt x="4774264" y="2637739"/>
                  </a:lnTo>
                  <a:lnTo>
                    <a:pt x="4735678" y="2643115"/>
                  </a:lnTo>
                  <a:lnTo>
                    <a:pt x="4697378" y="2648520"/>
                  </a:lnTo>
                  <a:lnTo>
                    <a:pt x="4659354" y="2653951"/>
                  </a:lnTo>
                  <a:lnTo>
                    <a:pt x="4621594" y="2659406"/>
                  </a:lnTo>
                  <a:lnTo>
                    <a:pt x="4546828" y="2670379"/>
                  </a:lnTo>
                  <a:lnTo>
                    <a:pt x="4472997" y="2681416"/>
                  </a:lnTo>
                  <a:lnTo>
                    <a:pt x="4400018" y="2692498"/>
                  </a:lnTo>
                  <a:lnTo>
                    <a:pt x="4327808" y="2703602"/>
                  </a:lnTo>
                  <a:lnTo>
                    <a:pt x="4256284" y="2714708"/>
                  </a:lnTo>
                  <a:lnTo>
                    <a:pt x="4185362" y="2725796"/>
                  </a:lnTo>
                  <a:lnTo>
                    <a:pt x="4114959" y="2736844"/>
                  </a:lnTo>
                  <a:lnTo>
                    <a:pt x="4079927" y="2742346"/>
                  </a:lnTo>
                  <a:lnTo>
                    <a:pt x="4044993" y="2747831"/>
                  </a:lnTo>
                  <a:lnTo>
                    <a:pt x="3975380" y="2758737"/>
                  </a:lnTo>
                  <a:lnTo>
                    <a:pt x="3906037" y="2769540"/>
                  </a:lnTo>
                  <a:lnTo>
                    <a:pt x="3836881" y="2780220"/>
                  </a:lnTo>
                  <a:lnTo>
                    <a:pt x="3767828" y="2790756"/>
                  </a:lnTo>
                  <a:lnTo>
                    <a:pt x="3698796" y="2801126"/>
                  </a:lnTo>
                  <a:lnTo>
                    <a:pt x="3629702" y="2811311"/>
                  </a:lnTo>
                  <a:lnTo>
                    <a:pt x="3560461" y="2821288"/>
                  </a:lnTo>
                  <a:lnTo>
                    <a:pt x="3490992" y="2831038"/>
                  </a:lnTo>
                  <a:lnTo>
                    <a:pt x="3421211" y="2840538"/>
                  </a:lnTo>
                  <a:lnTo>
                    <a:pt x="3351035" y="2849770"/>
                  </a:lnTo>
                  <a:lnTo>
                    <a:pt x="3280381" y="2858710"/>
                  </a:lnTo>
                  <a:lnTo>
                    <a:pt x="3209165" y="2867339"/>
                  </a:lnTo>
                  <a:lnTo>
                    <a:pt x="3137305" y="2875636"/>
                  </a:lnTo>
                  <a:lnTo>
                    <a:pt x="3064717" y="2883579"/>
                  </a:lnTo>
                  <a:lnTo>
                    <a:pt x="2991319" y="2891148"/>
                  </a:lnTo>
                  <a:lnTo>
                    <a:pt x="2917026" y="2898322"/>
                  </a:lnTo>
                  <a:lnTo>
                    <a:pt x="2841757" y="2905080"/>
                  </a:lnTo>
                  <a:lnTo>
                    <a:pt x="2803729" y="2908297"/>
                  </a:lnTo>
                  <a:lnTo>
                    <a:pt x="2765427" y="2911401"/>
                  </a:lnTo>
                  <a:lnTo>
                    <a:pt x="2726838" y="2914391"/>
                  </a:lnTo>
                  <a:lnTo>
                    <a:pt x="2687954" y="2917264"/>
                  </a:lnTo>
                  <a:lnTo>
                    <a:pt x="2648763" y="2920018"/>
                  </a:lnTo>
                  <a:lnTo>
                    <a:pt x="2609254" y="2922649"/>
                  </a:lnTo>
                  <a:lnTo>
                    <a:pt x="2569419" y="2925155"/>
                  </a:lnTo>
                  <a:lnTo>
                    <a:pt x="2529245" y="2927534"/>
                  </a:lnTo>
                  <a:lnTo>
                    <a:pt x="2488724" y="2929782"/>
                  </a:lnTo>
                  <a:lnTo>
                    <a:pt x="2447843" y="2931898"/>
                  </a:lnTo>
                  <a:lnTo>
                    <a:pt x="2406594" y="2933878"/>
                  </a:lnTo>
                  <a:lnTo>
                    <a:pt x="2364966" y="2935721"/>
                  </a:lnTo>
                  <a:lnTo>
                    <a:pt x="2322948" y="2937423"/>
                  </a:lnTo>
                  <a:lnTo>
                    <a:pt x="2280529" y="2938981"/>
                  </a:lnTo>
                  <a:lnTo>
                    <a:pt x="2237700" y="2940394"/>
                  </a:lnTo>
                  <a:lnTo>
                    <a:pt x="2194450" y="2941658"/>
                  </a:lnTo>
                  <a:lnTo>
                    <a:pt x="2150769" y="2942772"/>
                  </a:lnTo>
                  <a:lnTo>
                    <a:pt x="2106646" y="2943731"/>
                  </a:lnTo>
                  <a:lnTo>
                    <a:pt x="2062071" y="2944535"/>
                  </a:lnTo>
                  <a:lnTo>
                    <a:pt x="2017034" y="2945179"/>
                  </a:lnTo>
                  <a:lnTo>
                    <a:pt x="1971524" y="2945662"/>
                  </a:lnTo>
                  <a:lnTo>
                    <a:pt x="1925530" y="2945981"/>
                  </a:lnTo>
                  <a:lnTo>
                    <a:pt x="1879043" y="2946133"/>
                  </a:lnTo>
                  <a:lnTo>
                    <a:pt x="1832051" y="2946116"/>
                  </a:lnTo>
                  <a:lnTo>
                    <a:pt x="1784546" y="2945927"/>
                  </a:lnTo>
                  <a:lnTo>
                    <a:pt x="1736515" y="2945563"/>
                  </a:lnTo>
                  <a:lnTo>
                    <a:pt x="1687949" y="2945023"/>
                  </a:lnTo>
                  <a:lnTo>
                    <a:pt x="1638837" y="2944302"/>
                  </a:lnTo>
                  <a:lnTo>
                    <a:pt x="1589170" y="2943399"/>
                  </a:lnTo>
                  <a:lnTo>
                    <a:pt x="1538936" y="2942311"/>
                  </a:lnTo>
                  <a:lnTo>
                    <a:pt x="1488125" y="2941035"/>
                  </a:lnTo>
                  <a:lnTo>
                    <a:pt x="1436727" y="2939569"/>
                  </a:lnTo>
                  <a:lnTo>
                    <a:pt x="1384732" y="2937910"/>
                  </a:lnTo>
                  <a:lnTo>
                    <a:pt x="1332128" y="2936056"/>
                  </a:lnTo>
                  <a:lnTo>
                    <a:pt x="1278906" y="2934004"/>
                  </a:lnTo>
                  <a:lnTo>
                    <a:pt x="1225056" y="2931751"/>
                  </a:lnTo>
                  <a:lnTo>
                    <a:pt x="1170566" y="2929294"/>
                  </a:lnTo>
                  <a:lnTo>
                    <a:pt x="1115427" y="2926632"/>
                  </a:lnTo>
                  <a:lnTo>
                    <a:pt x="1059627" y="2923761"/>
                  </a:lnTo>
                  <a:lnTo>
                    <a:pt x="1003158" y="2920679"/>
                  </a:lnTo>
                  <a:lnTo>
                    <a:pt x="946008" y="2917384"/>
                  </a:lnTo>
                  <a:lnTo>
                    <a:pt x="888166" y="2913872"/>
                  </a:lnTo>
                  <a:lnTo>
                    <a:pt x="829623" y="2910141"/>
                  </a:lnTo>
                  <a:lnTo>
                    <a:pt x="770368" y="2906188"/>
                  </a:lnTo>
                  <a:lnTo>
                    <a:pt x="710391" y="2902011"/>
                  </a:lnTo>
                  <a:lnTo>
                    <a:pt x="649681" y="2897607"/>
                  </a:lnTo>
                  <a:lnTo>
                    <a:pt x="588228" y="2892974"/>
                  </a:lnTo>
                  <a:lnTo>
                    <a:pt x="526022" y="2888109"/>
                  </a:lnTo>
                  <a:lnTo>
                    <a:pt x="463052" y="2883009"/>
                  </a:lnTo>
                  <a:lnTo>
                    <a:pt x="399307" y="2877672"/>
                  </a:lnTo>
                  <a:lnTo>
                    <a:pt x="334778" y="2872095"/>
                  </a:lnTo>
                  <a:lnTo>
                    <a:pt x="269454" y="2866275"/>
                  </a:lnTo>
                  <a:lnTo>
                    <a:pt x="203325" y="2860211"/>
                  </a:lnTo>
                  <a:lnTo>
                    <a:pt x="136379" y="2853898"/>
                  </a:lnTo>
                  <a:lnTo>
                    <a:pt x="68608" y="2847335"/>
                  </a:lnTo>
                  <a:lnTo>
                    <a:pt x="0" y="2840520"/>
                  </a:lnTo>
                  <a:lnTo>
                    <a:pt x="0" y="502285"/>
                  </a:lnTo>
                  <a:close/>
                </a:path>
                <a:path w="8713470" h="2946400">
                  <a:moveTo>
                    <a:pt x="617969" y="502285"/>
                  </a:moveTo>
                  <a:lnTo>
                    <a:pt x="617969" y="248031"/>
                  </a:lnTo>
                  <a:lnTo>
                    <a:pt x="8067611" y="248031"/>
                  </a:lnTo>
                  <a:lnTo>
                    <a:pt x="8067611" y="2221357"/>
                  </a:lnTo>
                  <a:lnTo>
                    <a:pt x="7859569" y="2223492"/>
                  </a:lnTo>
                  <a:lnTo>
                    <a:pt x="7678007" y="2228189"/>
                  </a:lnTo>
                  <a:lnTo>
                    <a:pt x="7549546" y="2232887"/>
                  </a:lnTo>
                  <a:lnTo>
                    <a:pt x="7500810" y="2235022"/>
                  </a:lnTo>
                </a:path>
                <a:path w="8713470" h="2946400">
                  <a:moveTo>
                    <a:pt x="1198816" y="248031"/>
                  </a:moveTo>
                  <a:lnTo>
                    <a:pt x="1198816" y="0"/>
                  </a:lnTo>
                  <a:lnTo>
                    <a:pt x="8713025" y="0"/>
                  </a:lnTo>
                  <a:lnTo>
                    <a:pt x="8713025" y="1967102"/>
                  </a:lnTo>
                  <a:lnTo>
                    <a:pt x="8476037" y="1968710"/>
                  </a:lnTo>
                  <a:lnTo>
                    <a:pt x="8269303" y="1972246"/>
                  </a:lnTo>
                  <a:lnTo>
                    <a:pt x="8123076" y="1975782"/>
                  </a:lnTo>
                  <a:lnTo>
                    <a:pt x="8067611" y="1977389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19985" y="4575175"/>
            <a:ext cx="4022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СФЕРА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ФОРМУВАННЯ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освітній </a:t>
            </a:r>
            <a:r>
              <a:rPr sz="2400" b="1" spc="5" dirty="0">
                <a:latin typeface="Times New Roman"/>
                <a:cs typeface="Times New Roman"/>
              </a:rPr>
              <a:t>та </a:t>
            </a:r>
            <a:r>
              <a:rPr sz="2400" b="1" spc="-30" dirty="0">
                <a:latin typeface="Times New Roman"/>
                <a:cs typeface="Times New Roman"/>
              </a:rPr>
              <a:t>науковий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простір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160020"/>
            <a:ext cx="9172575" cy="6726555"/>
            <a:chOff x="-28575" y="160020"/>
            <a:chExt cx="9172575" cy="6726555"/>
          </a:xfrm>
        </p:grpSpPr>
        <p:sp>
          <p:nvSpPr>
            <p:cNvPr id="3" name="object 3"/>
            <p:cNvSpPr/>
            <p:nvPr/>
          </p:nvSpPr>
          <p:spPr>
            <a:xfrm>
              <a:off x="0" y="801622"/>
              <a:ext cx="3802379" cy="6056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8595"/>
              <a:ext cx="3419855" cy="6669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8595"/>
              <a:ext cx="3420110" cy="6669405"/>
            </a:xfrm>
            <a:custGeom>
              <a:avLst/>
              <a:gdLst/>
              <a:ahLst/>
              <a:cxnLst/>
              <a:rect l="l" t="t" r="r" b="b"/>
              <a:pathLst>
                <a:path w="3420110" h="6669405">
                  <a:moveTo>
                    <a:pt x="0" y="6669404"/>
                  </a:moveTo>
                  <a:lnTo>
                    <a:pt x="1706880" y="0"/>
                  </a:lnTo>
                  <a:lnTo>
                    <a:pt x="3419855" y="6669404"/>
                  </a:lnTo>
                  <a:lnTo>
                    <a:pt x="0" y="6669404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2872" y="234696"/>
              <a:ext cx="7501128" cy="1240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9" y="188595"/>
              <a:ext cx="7200900" cy="914400"/>
            </a:xfrm>
            <a:custGeom>
              <a:avLst/>
              <a:gdLst/>
              <a:ahLst/>
              <a:cxnLst/>
              <a:rect l="l" t="t" r="r" b="b"/>
              <a:pathLst>
                <a:path w="7200900" h="914400">
                  <a:moveTo>
                    <a:pt x="720077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7200773" y="914400"/>
                  </a:lnTo>
                  <a:lnTo>
                    <a:pt x="7200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39" y="188595"/>
              <a:ext cx="7200900" cy="914400"/>
            </a:xfrm>
            <a:custGeom>
              <a:avLst/>
              <a:gdLst/>
              <a:ahLst/>
              <a:cxnLst/>
              <a:rect l="l" t="t" r="r" b="b"/>
              <a:pathLst>
                <a:path w="7200900" h="914400">
                  <a:moveTo>
                    <a:pt x="0" y="914400"/>
                  </a:moveTo>
                  <a:lnTo>
                    <a:pt x="7200773" y="914400"/>
                  </a:lnTo>
                  <a:lnTo>
                    <a:pt x="7200773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1639" y="188595"/>
            <a:ext cx="7200900" cy="914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0" spc="-15" dirty="0">
                <a:latin typeface="Times New Roman"/>
                <a:cs typeface="Times New Roman"/>
              </a:rPr>
              <a:t>ЗАКОН </a:t>
            </a:r>
            <a:r>
              <a:rPr sz="1800" i="0" spc="-35" dirty="0">
                <a:latin typeface="Times New Roman"/>
                <a:cs typeface="Times New Roman"/>
              </a:rPr>
              <a:t>УКРАЇНИ </a:t>
            </a:r>
            <a:r>
              <a:rPr sz="1800" i="0" dirty="0">
                <a:latin typeface="Times New Roman"/>
                <a:cs typeface="Times New Roman"/>
              </a:rPr>
              <a:t>«ПРО</a:t>
            </a:r>
            <a:r>
              <a:rPr sz="1800" i="0" spc="20" dirty="0">
                <a:latin typeface="Times New Roman"/>
                <a:cs typeface="Times New Roman"/>
              </a:rPr>
              <a:t> </a:t>
            </a:r>
            <a:r>
              <a:rPr sz="1800" i="0" spc="-15" dirty="0">
                <a:latin typeface="Times New Roman"/>
                <a:cs typeface="Times New Roman"/>
              </a:rPr>
              <a:t>ОСВІТУ»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42872" y="1393697"/>
            <a:ext cx="7501255" cy="2335530"/>
            <a:chOff x="1642872" y="1393697"/>
            <a:chExt cx="7501255" cy="2335530"/>
          </a:xfrm>
        </p:grpSpPr>
        <p:sp>
          <p:nvSpPr>
            <p:cNvPr id="11" name="object 11"/>
            <p:cNvSpPr/>
            <p:nvPr/>
          </p:nvSpPr>
          <p:spPr>
            <a:xfrm>
              <a:off x="1642872" y="1562099"/>
              <a:ext cx="7501128" cy="2167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1640" y="1412747"/>
              <a:ext cx="7200900" cy="1944370"/>
            </a:xfrm>
            <a:custGeom>
              <a:avLst/>
              <a:gdLst/>
              <a:ahLst/>
              <a:cxnLst/>
              <a:rect l="l" t="t" r="r" b="b"/>
              <a:pathLst>
                <a:path w="7200900" h="1944370">
                  <a:moveTo>
                    <a:pt x="7200773" y="0"/>
                  </a:moveTo>
                  <a:lnTo>
                    <a:pt x="0" y="0"/>
                  </a:lnTo>
                  <a:lnTo>
                    <a:pt x="0" y="1944242"/>
                  </a:lnTo>
                  <a:lnTo>
                    <a:pt x="7200773" y="1944242"/>
                  </a:lnTo>
                  <a:lnTo>
                    <a:pt x="7200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1640" y="1412747"/>
              <a:ext cx="7200900" cy="1944370"/>
            </a:xfrm>
            <a:custGeom>
              <a:avLst/>
              <a:gdLst/>
              <a:ahLst/>
              <a:cxnLst/>
              <a:rect l="l" t="t" r="r" b="b"/>
              <a:pathLst>
                <a:path w="7200900" h="1944370">
                  <a:moveTo>
                    <a:pt x="0" y="1944242"/>
                  </a:moveTo>
                  <a:lnTo>
                    <a:pt x="7200773" y="1944242"/>
                  </a:lnTo>
                  <a:lnTo>
                    <a:pt x="7200773" y="0"/>
                  </a:lnTo>
                  <a:lnTo>
                    <a:pt x="0" y="0"/>
                  </a:lnTo>
                  <a:lnTo>
                    <a:pt x="0" y="194424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91639" y="1412747"/>
            <a:ext cx="7200900" cy="194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253365" marR="246379" indent="-2540"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ЗАКОН </a:t>
            </a:r>
            <a:r>
              <a:rPr sz="1800" b="1" spc="-35" dirty="0">
                <a:latin typeface="Times New Roman"/>
                <a:cs typeface="Times New Roman"/>
              </a:rPr>
              <a:t>УКРАЇНИ </a:t>
            </a:r>
            <a:r>
              <a:rPr sz="1800" b="1" dirty="0">
                <a:latin typeface="Times New Roman"/>
                <a:cs typeface="Times New Roman"/>
              </a:rPr>
              <a:t>«ПРО ВИЩУ </a:t>
            </a:r>
            <a:r>
              <a:rPr sz="1800" b="1" spc="-15" dirty="0">
                <a:latin typeface="Times New Roman"/>
                <a:cs typeface="Times New Roman"/>
              </a:rPr>
              <a:t>ОСВІТУ», </a:t>
            </a:r>
            <a:r>
              <a:rPr sz="1800" b="1" spc="-30" dirty="0">
                <a:latin typeface="Times New Roman"/>
                <a:cs typeface="Times New Roman"/>
              </a:rPr>
              <a:t>ЗУ </a:t>
            </a:r>
            <a:r>
              <a:rPr sz="1800" b="1" spc="-5" dirty="0">
                <a:latin typeface="Times New Roman"/>
                <a:cs typeface="Times New Roman"/>
              </a:rPr>
              <a:t>“ПРО </a:t>
            </a:r>
            <a:r>
              <a:rPr sz="1800" b="1" spc="-60" dirty="0">
                <a:latin typeface="Times New Roman"/>
                <a:cs typeface="Times New Roman"/>
              </a:rPr>
              <a:t>ФАХОВУ  </a:t>
            </a:r>
            <a:r>
              <a:rPr sz="1800" b="1" dirty="0">
                <a:latin typeface="Times New Roman"/>
                <a:cs typeface="Times New Roman"/>
              </a:rPr>
              <a:t>ПЕРЕДВИЩУ ОСВІТУ”, </a:t>
            </a:r>
            <a:r>
              <a:rPr sz="1800" b="1" spc="-30" dirty="0">
                <a:latin typeface="Times New Roman"/>
                <a:cs typeface="Times New Roman"/>
              </a:rPr>
              <a:t>ЗУ </a:t>
            </a:r>
            <a:r>
              <a:rPr sz="1800" b="1" dirty="0">
                <a:latin typeface="Times New Roman"/>
                <a:cs typeface="Times New Roman"/>
              </a:rPr>
              <a:t>“ПРО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ПРОФЕСІЙНО-ТЕХНІЧНУ  ОСВІТУ”, </a:t>
            </a:r>
            <a:r>
              <a:rPr sz="1800" b="1" spc="-30" dirty="0">
                <a:latin typeface="Times New Roman"/>
                <a:cs typeface="Times New Roman"/>
              </a:rPr>
              <a:t>ЗУ </a:t>
            </a:r>
            <a:r>
              <a:rPr sz="1800" b="1" spc="-5" dirty="0">
                <a:latin typeface="Times New Roman"/>
                <a:cs typeface="Times New Roman"/>
              </a:rPr>
              <a:t>“ПРО </a:t>
            </a:r>
            <a:r>
              <a:rPr sz="1800" b="1" spc="-30" dirty="0">
                <a:latin typeface="Times New Roman"/>
                <a:cs typeface="Times New Roman"/>
              </a:rPr>
              <a:t>ЗАГАЛЬНУ </a:t>
            </a:r>
            <a:r>
              <a:rPr sz="1800" b="1" spc="-5" dirty="0">
                <a:latin typeface="Times New Roman"/>
                <a:cs typeface="Times New Roman"/>
              </a:rPr>
              <a:t>СЕРЕДНЮ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ОСВІТУ”,</a:t>
            </a:r>
            <a:endParaRPr sz="1800">
              <a:latin typeface="Times New Roman"/>
              <a:cs typeface="Times New Roman"/>
            </a:endParaRPr>
          </a:p>
          <a:p>
            <a:pPr marL="339090" marR="332105" algn="ctr">
              <a:lnSpc>
                <a:spcPct val="100000"/>
              </a:lnSpc>
            </a:pPr>
            <a:r>
              <a:rPr sz="1800" b="1" spc="-30" dirty="0">
                <a:latin typeface="Times New Roman"/>
                <a:cs typeface="Times New Roman"/>
              </a:rPr>
              <a:t>ЗУ </a:t>
            </a:r>
            <a:r>
              <a:rPr sz="1800" b="1" dirty="0">
                <a:latin typeface="Times New Roman"/>
                <a:cs typeface="Times New Roman"/>
              </a:rPr>
              <a:t>“ПРО </a:t>
            </a:r>
            <a:r>
              <a:rPr sz="1800" b="1" spc="-55" dirty="0">
                <a:latin typeface="Times New Roman"/>
                <a:cs typeface="Times New Roman"/>
              </a:rPr>
              <a:t>НАУКОВУ </a:t>
            </a:r>
            <a:r>
              <a:rPr sz="1800" b="1" dirty="0">
                <a:latin typeface="Times New Roman"/>
                <a:cs typeface="Times New Roman"/>
              </a:rPr>
              <a:t>І </a:t>
            </a:r>
            <a:r>
              <a:rPr sz="1800" b="1" spc="-15" dirty="0">
                <a:latin typeface="Times New Roman"/>
                <a:cs typeface="Times New Roman"/>
              </a:rPr>
              <a:t>НАУКОВО-ТЕХНІЧНУ </a:t>
            </a:r>
            <a:r>
              <a:rPr sz="1800" b="1" spc="-5" dirty="0">
                <a:latin typeface="Times New Roman"/>
                <a:cs typeface="Times New Roman"/>
              </a:rPr>
              <a:t>ДІЯЛЬНІСТЬ”,  </a:t>
            </a:r>
            <a:r>
              <a:rPr sz="1800" b="1" spc="-30" dirty="0">
                <a:latin typeface="Times New Roman"/>
                <a:cs typeface="Times New Roman"/>
              </a:rPr>
              <a:t>ЗУ </a:t>
            </a:r>
            <a:r>
              <a:rPr sz="1800" b="1" dirty="0">
                <a:latin typeface="Times New Roman"/>
                <a:cs typeface="Times New Roman"/>
              </a:rPr>
              <a:t>“ПРО </a:t>
            </a:r>
            <a:r>
              <a:rPr sz="1800" b="1" spc="-10" dirty="0">
                <a:latin typeface="Times New Roman"/>
                <a:cs typeface="Times New Roman"/>
              </a:rPr>
              <a:t>АВТОРСЬКЕ </a:t>
            </a:r>
            <a:r>
              <a:rPr sz="1800" b="1" spc="-50" dirty="0">
                <a:latin typeface="Times New Roman"/>
                <a:cs typeface="Times New Roman"/>
              </a:rPr>
              <a:t>ПРАВО </a:t>
            </a:r>
            <a:r>
              <a:rPr sz="1800" b="1" spc="-45" dirty="0">
                <a:latin typeface="Times New Roman"/>
                <a:cs typeface="Times New Roman"/>
              </a:rPr>
              <a:t>ТА </a:t>
            </a:r>
            <a:r>
              <a:rPr sz="1800" b="1" spc="-5" dirty="0">
                <a:latin typeface="Times New Roman"/>
                <a:cs typeface="Times New Roman"/>
              </a:rPr>
              <a:t>СУМІЖНІ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60" dirty="0">
                <a:latin typeface="Times New Roman"/>
                <a:cs typeface="Times New Roman"/>
              </a:rPr>
              <a:t>ПРАВА”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42872" y="3914013"/>
            <a:ext cx="7501255" cy="2963545"/>
            <a:chOff x="1642872" y="3914013"/>
            <a:chExt cx="7501255" cy="2963545"/>
          </a:xfrm>
        </p:grpSpPr>
        <p:sp>
          <p:nvSpPr>
            <p:cNvPr id="16" name="object 16"/>
            <p:cNvSpPr/>
            <p:nvPr/>
          </p:nvSpPr>
          <p:spPr>
            <a:xfrm>
              <a:off x="1642872" y="4180330"/>
              <a:ext cx="7501128" cy="26776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640" y="3933063"/>
              <a:ext cx="7200900" cy="2925445"/>
            </a:xfrm>
            <a:custGeom>
              <a:avLst/>
              <a:gdLst/>
              <a:ahLst/>
              <a:cxnLst/>
              <a:rect l="l" t="t" r="r" b="b"/>
              <a:pathLst>
                <a:path w="7200900" h="2925445">
                  <a:moveTo>
                    <a:pt x="7200773" y="0"/>
                  </a:moveTo>
                  <a:lnTo>
                    <a:pt x="0" y="0"/>
                  </a:lnTo>
                  <a:lnTo>
                    <a:pt x="0" y="2924936"/>
                  </a:lnTo>
                  <a:lnTo>
                    <a:pt x="7200773" y="2924936"/>
                  </a:lnTo>
                  <a:lnTo>
                    <a:pt x="7200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640" y="3933063"/>
              <a:ext cx="7200900" cy="2925445"/>
            </a:xfrm>
            <a:custGeom>
              <a:avLst/>
              <a:gdLst/>
              <a:ahLst/>
              <a:cxnLst/>
              <a:rect l="l" t="t" r="r" b="b"/>
              <a:pathLst>
                <a:path w="7200900" h="2925445">
                  <a:moveTo>
                    <a:pt x="0" y="2924936"/>
                  </a:moveTo>
                  <a:lnTo>
                    <a:pt x="7200773" y="2924936"/>
                  </a:lnTo>
                  <a:lnTo>
                    <a:pt x="7200773" y="0"/>
                  </a:lnTo>
                  <a:lnTo>
                    <a:pt x="0" y="0"/>
                  </a:lnTo>
                  <a:lnTo>
                    <a:pt x="0" y="29249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13813" y="4553204"/>
            <a:ext cx="59543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530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ЛОКАЛЬНІ </a:t>
            </a:r>
            <a:r>
              <a:rPr sz="1800" b="1" spc="-25" dirty="0">
                <a:latin typeface="Times New Roman"/>
                <a:cs typeface="Times New Roman"/>
              </a:rPr>
              <a:t>НОРМАТИВНО-ПРАВОВІ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АКТИ  ЗАКЛАДІВ </a:t>
            </a:r>
            <a:r>
              <a:rPr sz="1800" b="1" dirty="0">
                <a:latin typeface="Times New Roman"/>
                <a:cs typeface="Times New Roman"/>
              </a:rPr>
              <a:t>ВИЩОЇ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ОСВІТИ: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b="1" spc="-30" dirty="0">
                <a:latin typeface="Times New Roman"/>
                <a:cs typeface="Times New Roman"/>
              </a:rPr>
              <a:t>Кодекси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честі;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Положення </a:t>
            </a:r>
            <a:r>
              <a:rPr sz="1800" b="1" spc="-5" dirty="0">
                <a:latin typeface="Times New Roman"/>
                <a:cs typeface="Times New Roman"/>
              </a:rPr>
              <a:t>про академічну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доброчесність;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Положення </a:t>
            </a:r>
            <a:r>
              <a:rPr sz="1800" b="1" spc="-5" dirty="0">
                <a:latin typeface="Times New Roman"/>
                <a:cs typeface="Times New Roman"/>
              </a:rPr>
              <a:t>про </a:t>
            </a:r>
            <a:r>
              <a:rPr sz="1800" b="1" spc="-10" dirty="0">
                <a:latin typeface="Times New Roman"/>
                <a:cs typeface="Times New Roman"/>
              </a:rPr>
              <a:t>протидію академічному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плагіату;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Положення </a:t>
            </a:r>
            <a:r>
              <a:rPr sz="1800" b="1" spc="-5" dirty="0">
                <a:latin typeface="Times New Roman"/>
                <a:cs typeface="Times New Roman"/>
              </a:rPr>
              <a:t>про </a:t>
            </a:r>
            <a:r>
              <a:rPr sz="1800" b="1" spc="-15" dirty="0">
                <a:latin typeface="Times New Roman"/>
                <a:cs typeface="Times New Roman"/>
              </a:rPr>
              <a:t>курсове </a:t>
            </a:r>
            <a:r>
              <a:rPr sz="1800" b="1" spc="5" dirty="0">
                <a:latin typeface="Times New Roman"/>
                <a:cs typeface="Times New Roman"/>
              </a:rPr>
              <a:t>та </a:t>
            </a:r>
            <a:r>
              <a:rPr sz="1800" b="1" spc="-10" dirty="0">
                <a:latin typeface="Times New Roman"/>
                <a:cs typeface="Times New Roman"/>
              </a:rPr>
              <a:t>дипломне проектування </a:t>
            </a:r>
            <a:r>
              <a:rPr sz="1800" b="1" spc="5" dirty="0">
                <a:latin typeface="Times New Roman"/>
                <a:cs typeface="Times New Roman"/>
              </a:rPr>
              <a:t>та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ін.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132830"/>
            <a:chOff x="0" y="0"/>
            <a:chExt cx="9144000" cy="6132830"/>
          </a:xfrm>
        </p:grpSpPr>
        <p:sp>
          <p:nvSpPr>
            <p:cNvPr id="3" name="object 3"/>
            <p:cNvSpPr/>
            <p:nvPr/>
          </p:nvSpPr>
          <p:spPr>
            <a:xfrm>
              <a:off x="4533900" y="1552955"/>
              <a:ext cx="3352800" cy="2840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9808" y="1579880"/>
              <a:ext cx="3077845" cy="2563495"/>
            </a:xfrm>
            <a:custGeom>
              <a:avLst/>
              <a:gdLst/>
              <a:ahLst/>
              <a:cxnLst/>
              <a:rect l="l" t="t" r="r" b="b"/>
              <a:pathLst>
                <a:path w="3077845" h="2563495">
                  <a:moveTo>
                    <a:pt x="2920872" y="2498725"/>
                  </a:moveTo>
                  <a:lnTo>
                    <a:pt x="2913296" y="2499024"/>
                  </a:lnTo>
                  <a:lnTo>
                    <a:pt x="2906649" y="2502074"/>
                  </a:lnTo>
                  <a:lnTo>
                    <a:pt x="2901620" y="2507386"/>
                  </a:lnTo>
                  <a:lnTo>
                    <a:pt x="2898901" y="2514473"/>
                  </a:lnTo>
                  <a:lnTo>
                    <a:pt x="2899201" y="2521993"/>
                  </a:lnTo>
                  <a:lnTo>
                    <a:pt x="2902251" y="2528633"/>
                  </a:lnTo>
                  <a:lnTo>
                    <a:pt x="2907563" y="2533653"/>
                  </a:lnTo>
                  <a:lnTo>
                    <a:pt x="2914649" y="2536317"/>
                  </a:lnTo>
                  <a:lnTo>
                    <a:pt x="3077337" y="2563495"/>
                  </a:lnTo>
                  <a:lnTo>
                    <a:pt x="3073916" y="2554097"/>
                  </a:lnTo>
                  <a:lnTo>
                    <a:pt x="3036062" y="2554097"/>
                  </a:lnTo>
                  <a:lnTo>
                    <a:pt x="2981718" y="2508905"/>
                  </a:lnTo>
                  <a:lnTo>
                    <a:pt x="2920872" y="2498725"/>
                  </a:lnTo>
                  <a:close/>
                </a:path>
                <a:path w="3077845" h="2563495">
                  <a:moveTo>
                    <a:pt x="2981718" y="2508905"/>
                  </a:moveTo>
                  <a:lnTo>
                    <a:pt x="3036062" y="2554097"/>
                  </a:lnTo>
                  <a:lnTo>
                    <a:pt x="3042923" y="2545842"/>
                  </a:lnTo>
                  <a:lnTo>
                    <a:pt x="3030346" y="2545842"/>
                  </a:lnTo>
                  <a:lnTo>
                    <a:pt x="3019195" y="2515175"/>
                  </a:lnTo>
                  <a:lnTo>
                    <a:pt x="2981718" y="2508905"/>
                  </a:lnTo>
                  <a:close/>
                </a:path>
                <a:path w="3077845" h="2563495">
                  <a:moveTo>
                    <a:pt x="3003929" y="2396017"/>
                  </a:moveTo>
                  <a:lnTo>
                    <a:pt x="2996438" y="2397125"/>
                  </a:lnTo>
                  <a:lnTo>
                    <a:pt x="2990028" y="2401042"/>
                  </a:lnTo>
                  <a:lnTo>
                    <a:pt x="2985738" y="2406935"/>
                  </a:lnTo>
                  <a:lnTo>
                    <a:pt x="2983972" y="2414019"/>
                  </a:lnTo>
                  <a:lnTo>
                    <a:pt x="2985135" y="2421509"/>
                  </a:lnTo>
                  <a:lnTo>
                    <a:pt x="3006310" y="2479741"/>
                  </a:lnTo>
                  <a:lnTo>
                    <a:pt x="3060445" y="2524760"/>
                  </a:lnTo>
                  <a:lnTo>
                    <a:pt x="3036062" y="2554097"/>
                  </a:lnTo>
                  <a:lnTo>
                    <a:pt x="3073916" y="2554097"/>
                  </a:lnTo>
                  <a:lnTo>
                    <a:pt x="3020948" y="2408555"/>
                  </a:lnTo>
                  <a:lnTo>
                    <a:pt x="3016958" y="2402089"/>
                  </a:lnTo>
                  <a:lnTo>
                    <a:pt x="3011027" y="2397791"/>
                  </a:lnTo>
                  <a:lnTo>
                    <a:pt x="3003929" y="2396017"/>
                  </a:lnTo>
                  <a:close/>
                </a:path>
                <a:path w="3077845" h="2563495">
                  <a:moveTo>
                    <a:pt x="3019195" y="2515175"/>
                  </a:moveTo>
                  <a:lnTo>
                    <a:pt x="3030346" y="2545842"/>
                  </a:lnTo>
                  <a:lnTo>
                    <a:pt x="3051428" y="2520569"/>
                  </a:lnTo>
                  <a:lnTo>
                    <a:pt x="3019195" y="2515175"/>
                  </a:lnTo>
                  <a:close/>
                </a:path>
                <a:path w="3077845" h="2563495">
                  <a:moveTo>
                    <a:pt x="3006310" y="2479741"/>
                  </a:moveTo>
                  <a:lnTo>
                    <a:pt x="3019195" y="2515175"/>
                  </a:lnTo>
                  <a:lnTo>
                    <a:pt x="3051428" y="2520569"/>
                  </a:lnTo>
                  <a:lnTo>
                    <a:pt x="3030346" y="2545842"/>
                  </a:lnTo>
                  <a:lnTo>
                    <a:pt x="3042923" y="2545842"/>
                  </a:lnTo>
                  <a:lnTo>
                    <a:pt x="3060445" y="2524760"/>
                  </a:lnTo>
                  <a:lnTo>
                    <a:pt x="3006310" y="2479741"/>
                  </a:lnTo>
                  <a:close/>
                </a:path>
                <a:path w="3077845" h="2563495">
                  <a:moveTo>
                    <a:pt x="24383" y="0"/>
                  </a:moveTo>
                  <a:lnTo>
                    <a:pt x="0" y="29337"/>
                  </a:lnTo>
                  <a:lnTo>
                    <a:pt x="2981718" y="2508905"/>
                  </a:lnTo>
                  <a:lnTo>
                    <a:pt x="3019195" y="2515175"/>
                  </a:lnTo>
                  <a:lnTo>
                    <a:pt x="3006310" y="2479741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7803" y="1560575"/>
              <a:ext cx="2295144" cy="4547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4728" y="1586357"/>
              <a:ext cx="2032635" cy="4271645"/>
            </a:xfrm>
            <a:custGeom>
              <a:avLst/>
              <a:gdLst/>
              <a:ahLst/>
              <a:cxnLst/>
              <a:rect l="l" t="t" r="r" b="b"/>
              <a:pathLst>
                <a:path w="2032634" h="4271645">
                  <a:moveTo>
                    <a:pt x="1889156" y="4143490"/>
                  </a:moveTo>
                  <a:lnTo>
                    <a:pt x="1882366" y="4146158"/>
                  </a:lnTo>
                  <a:lnTo>
                    <a:pt x="1876933" y="4151414"/>
                  </a:lnTo>
                  <a:lnTo>
                    <a:pt x="1873954" y="4158362"/>
                  </a:lnTo>
                  <a:lnTo>
                    <a:pt x="1873869" y="4165665"/>
                  </a:lnTo>
                  <a:lnTo>
                    <a:pt x="1876522" y="4172464"/>
                  </a:lnTo>
                  <a:lnTo>
                    <a:pt x="1881759" y="4177906"/>
                  </a:lnTo>
                  <a:lnTo>
                    <a:pt x="2017522" y="4271606"/>
                  </a:lnTo>
                  <a:lnTo>
                    <a:pt x="2019859" y="4245533"/>
                  </a:lnTo>
                  <a:lnTo>
                    <a:pt x="1984248" y="4245533"/>
                  </a:lnTo>
                  <a:lnTo>
                    <a:pt x="1954261" y="4181619"/>
                  </a:lnTo>
                  <a:lnTo>
                    <a:pt x="1903476" y="4146550"/>
                  </a:lnTo>
                  <a:lnTo>
                    <a:pt x="1896471" y="4143568"/>
                  </a:lnTo>
                  <a:lnTo>
                    <a:pt x="1889156" y="4143490"/>
                  </a:lnTo>
                  <a:close/>
                </a:path>
                <a:path w="2032634" h="4271645">
                  <a:moveTo>
                    <a:pt x="1954261" y="4181619"/>
                  </a:moveTo>
                  <a:lnTo>
                    <a:pt x="1984248" y="4245533"/>
                  </a:lnTo>
                  <a:lnTo>
                    <a:pt x="2005272" y="4235678"/>
                  </a:lnTo>
                  <a:lnTo>
                    <a:pt x="1982597" y="4235678"/>
                  </a:lnTo>
                  <a:lnTo>
                    <a:pt x="1985508" y="4203197"/>
                  </a:lnTo>
                  <a:lnTo>
                    <a:pt x="1954261" y="4181619"/>
                  </a:lnTo>
                  <a:close/>
                </a:path>
                <a:path w="2032634" h="4271645">
                  <a:moveTo>
                    <a:pt x="2014981" y="4086618"/>
                  </a:moveTo>
                  <a:lnTo>
                    <a:pt x="1988879" y="4165583"/>
                  </a:lnTo>
                  <a:lnTo>
                    <a:pt x="2018792" y="4229341"/>
                  </a:lnTo>
                  <a:lnTo>
                    <a:pt x="1984248" y="4245533"/>
                  </a:lnTo>
                  <a:lnTo>
                    <a:pt x="2019859" y="4245533"/>
                  </a:lnTo>
                  <a:lnTo>
                    <a:pt x="2032253" y="4107294"/>
                  </a:lnTo>
                  <a:lnTo>
                    <a:pt x="2031466" y="4099770"/>
                  </a:lnTo>
                  <a:lnTo>
                    <a:pt x="2027951" y="4093375"/>
                  </a:lnTo>
                  <a:lnTo>
                    <a:pt x="2022270" y="4088770"/>
                  </a:lnTo>
                  <a:lnTo>
                    <a:pt x="2014981" y="4086618"/>
                  </a:lnTo>
                  <a:close/>
                </a:path>
                <a:path w="2032634" h="4271645">
                  <a:moveTo>
                    <a:pt x="1985508" y="4203197"/>
                  </a:moveTo>
                  <a:lnTo>
                    <a:pt x="1982597" y="4235678"/>
                  </a:lnTo>
                  <a:lnTo>
                    <a:pt x="2012315" y="4221708"/>
                  </a:lnTo>
                  <a:lnTo>
                    <a:pt x="1985508" y="4203197"/>
                  </a:lnTo>
                  <a:close/>
                </a:path>
                <a:path w="2032634" h="4271645">
                  <a:moveTo>
                    <a:pt x="1988879" y="4165583"/>
                  </a:moveTo>
                  <a:lnTo>
                    <a:pt x="1985508" y="4203197"/>
                  </a:lnTo>
                  <a:lnTo>
                    <a:pt x="2012315" y="4221708"/>
                  </a:lnTo>
                  <a:lnTo>
                    <a:pt x="1982597" y="4235678"/>
                  </a:lnTo>
                  <a:lnTo>
                    <a:pt x="2005272" y="4235678"/>
                  </a:lnTo>
                  <a:lnTo>
                    <a:pt x="2018792" y="4229341"/>
                  </a:lnTo>
                  <a:lnTo>
                    <a:pt x="1988879" y="4165583"/>
                  </a:lnTo>
                  <a:close/>
                </a:path>
                <a:path w="2032634" h="4271645">
                  <a:moveTo>
                    <a:pt x="34544" y="0"/>
                  </a:moveTo>
                  <a:lnTo>
                    <a:pt x="0" y="16255"/>
                  </a:lnTo>
                  <a:lnTo>
                    <a:pt x="1954261" y="4181619"/>
                  </a:lnTo>
                  <a:lnTo>
                    <a:pt x="1985508" y="4203197"/>
                  </a:lnTo>
                  <a:lnTo>
                    <a:pt x="1988879" y="4165583"/>
                  </a:lnTo>
                  <a:lnTo>
                    <a:pt x="34544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5860" y="1552955"/>
              <a:ext cx="3497579" cy="2840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1313" y="1579625"/>
              <a:ext cx="3222625" cy="2564130"/>
            </a:xfrm>
            <a:custGeom>
              <a:avLst/>
              <a:gdLst/>
              <a:ahLst/>
              <a:cxnLst/>
              <a:rect l="l" t="t" r="r" b="b"/>
              <a:pathLst>
                <a:path w="3222625" h="2564129">
                  <a:moveTo>
                    <a:pt x="77142" y="2397988"/>
                  </a:moveTo>
                  <a:lnTo>
                    <a:pt x="70024" y="2399585"/>
                  </a:lnTo>
                  <a:lnTo>
                    <a:pt x="64025" y="2403730"/>
                  </a:lnTo>
                  <a:lnTo>
                    <a:pt x="59943" y="2410079"/>
                  </a:lnTo>
                  <a:lnTo>
                    <a:pt x="0" y="2563749"/>
                  </a:lnTo>
                  <a:lnTo>
                    <a:pt x="59149" y="2555240"/>
                  </a:lnTo>
                  <a:lnTo>
                    <a:pt x="41402" y="2555240"/>
                  </a:lnTo>
                  <a:lnTo>
                    <a:pt x="17653" y="2525395"/>
                  </a:lnTo>
                  <a:lnTo>
                    <a:pt x="72969" y="2481482"/>
                  </a:lnTo>
                  <a:lnTo>
                    <a:pt x="95377" y="2423922"/>
                  </a:lnTo>
                  <a:lnTo>
                    <a:pt x="96672" y="2416482"/>
                  </a:lnTo>
                  <a:lnTo>
                    <a:pt x="95075" y="2409364"/>
                  </a:lnTo>
                  <a:lnTo>
                    <a:pt x="90930" y="2403365"/>
                  </a:lnTo>
                  <a:lnTo>
                    <a:pt x="84581" y="2399284"/>
                  </a:lnTo>
                  <a:lnTo>
                    <a:pt x="77142" y="2397988"/>
                  </a:lnTo>
                  <a:close/>
                </a:path>
                <a:path w="3222625" h="2564129">
                  <a:moveTo>
                    <a:pt x="72969" y="2481482"/>
                  </a:moveTo>
                  <a:lnTo>
                    <a:pt x="17653" y="2525395"/>
                  </a:lnTo>
                  <a:lnTo>
                    <a:pt x="41402" y="2555240"/>
                  </a:lnTo>
                  <a:lnTo>
                    <a:pt x="51480" y="2547239"/>
                  </a:lnTo>
                  <a:lnTo>
                    <a:pt x="47371" y="2547239"/>
                  </a:lnTo>
                  <a:lnTo>
                    <a:pt x="26924" y="2521458"/>
                  </a:lnTo>
                  <a:lnTo>
                    <a:pt x="59224" y="2516789"/>
                  </a:lnTo>
                  <a:lnTo>
                    <a:pt x="72969" y="2481482"/>
                  </a:lnTo>
                  <a:close/>
                </a:path>
                <a:path w="3222625" h="2564129">
                  <a:moveTo>
                    <a:pt x="157861" y="2502535"/>
                  </a:moveTo>
                  <a:lnTo>
                    <a:pt x="96648" y="2511381"/>
                  </a:lnTo>
                  <a:lnTo>
                    <a:pt x="41402" y="2555240"/>
                  </a:lnTo>
                  <a:lnTo>
                    <a:pt x="59149" y="2555240"/>
                  </a:lnTo>
                  <a:lnTo>
                    <a:pt x="163322" y="2540254"/>
                  </a:lnTo>
                  <a:lnTo>
                    <a:pt x="179450" y="2518791"/>
                  </a:lnTo>
                  <a:lnTo>
                    <a:pt x="176899" y="2511661"/>
                  </a:lnTo>
                  <a:lnTo>
                    <a:pt x="171989" y="2506233"/>
                  </a:lnTo>
                  <a:lnTo>
                    <a:pt x="165413" y="2503021"/>
                  </a:lnTo>
                  <a:lnTo>
                    <a:pt x="157861" y="2502535"/>
                  </a:lnTo>
                  <a:close/>
                </a:path>
                <a:path w="3222625" h="2564129">
                  <a:moveTo>
                    <a:pt x="59224" y="2516789"/>
                  </a:moveTo>
                  <a:lnTo>
                    <a:pt x="26924" y="2521458"/>
                  </a:lnTo>
                  <a:lnTo>
                    <a:pt x="47371" y="2547239"/>
                  </a:lnTo>
                  <a:lnTo>
                    <a:pt x="59224" y="2516789"/>
                  </a:lnTo>
                  <a:close/>
                </a:path>
                <a:path w="3222625" h="2564129">
                  <a:moveTo>
                    <a:pt x="96648" y="2511381"/>
                  </a:moveTo>
                  <a:lnTo>
                    <a:pt x="59224" y="2516789"/>
                  </a:lnTo>
                  <a:lnTo>
                    <a:pt x="47371" y="2547239"/>
                  </a:lnTo>
                  <a:lnTo>
                    <a:pt x="51480" y="2547239"/>
                  </a:lnTo>
                  <a:lnTo>
                    <a:pt x="96648" y="2511381"/>
                  </a:lnTo>
                  <a:close/>
                </a:path>
                <a:path w="3222625" h="2564129">
                  <a:moveTo>
                    <a:pt x="3198876" y="0"/>
                  </a:moveTo>
                  <a:lnTo>
                    <a:pt x="72969" y="2481482"/>
                  </a:lnTo>
                  <a:lnTo>
                    <a:pt x="59224" y="2516789"/>
                  </a:lnTo>
                  <a:lnTo>
                    <a:pt x="96648" y="2511381"/>
                  </a:lnTo>
                  <a:lnTo>
                    <a:pt x="3222498" y="29845"/>
                  </a:lnTo>
                  <a:lnTo>
                    <a:pt x="3198876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9404" y="1559052"/>
              <a:ext cx="2580132" cy="4549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0030" y="1585468"/>
              <a:ext cx="2308860" cy="4272915"/>
            </a:xfrm>
            <a:custGeom>
              <a:avLst/>
              <a:gdLst/>
              <a:ahLst/>
              <a:cxnLst/>
              <a:rect l="l" t="t" r="r" b="b"/>
              <a:pathLst>
                <a:path w="2308860" h="4272915">
                  <a:moveTo>
                    <a:pt x="18287" y="4087901"/>
                  </a:moveTo>
                  <a:lnTo>
                    <a:pt x="10983" y="4089665"/>
                  </a:lnTo>
                  <a:lnTo>
                    <a:pt x="5095" y="4093962"/>
                  </a:lnTo>
                  <a:lnTo>
                    <a:pt x="1232" y="4100160"/>
                  </a:lnTo>
                  <a:lnTo>
                    <a:pt x="0" y="4107624"/>
                  </a:lnTo>
                  <a:lnTo>
                    <a:pt x="5968" y="4272495"/>
                  </a:lnTo>
                  <a:lnTo>
                    <a:pt x="45522" y="4248213"/>
                  </a:lnTo>
                  <a:lnTo>
                    <a:pt x="40512" y="4248213"/>
                  </a:lnTo>
                  <a:lnTo>
                    <a:pt x="6985" y="4230204"/>
                  </a:lnTo>
                  <a:lnTo>
                    <a:pt x="40296" y="4168078"/>
                  </a:lnTo>
                  <a:lnTo>
                    <a:pt x="38100" y="4106252"/>
                  </a:lnTo>
                  <a:lnTo>
                    <a:pt x="36325" y="4098895"/>
                  </a:lnTo>
                  <a:lnTo>
                    <a:pt x="32003" y="4092990"/>
                  </a:lnTo>
                  <a:lnTo>
                    <a:pt x="25777" y="4089129"/>
                  </a:lnTo>
                  <a:lnTo>
                    <a:pt x="18287" y="4087901"/>
                  </a:lnTo>
                  <a:close/>
                </a:path>
                <a:path w="2308860" h="4272915">
                  <a:moveTo>
                    <a:pt x="40296" y="4168078"/>
                  </a:moveTo>
                  <a:lnTo>
                    <a:pt x="6985" y="4230204"/>
                  </a:lnTo>
                  <a:lnTo>
                    <a:pt x="40512" y="4248213"/>
                  </a:lnTo>
                  <a:lnTo>
                    <a:pt x="45722" y="4238498"/>
                  </a:lnTo>
                  <a:lnTo>
                    <a:pt x="42799" y="4238498"/>
                  </a:lnTo>
                  <a:lnTo>
                    <a:pt x="13843" y="4222940"/>
                  </a:lnTo>
                  <a:lnTo>
                    <a:pt x="41640" y="4205880"/>
                  </a:lnTo>
                  <a:lnTo>
                    <a:pt x="40296" y="4168078"/>
                  </a:lnTo>
                  <a:close/>
                </a:path>
                <a:path w="2308860" h="4272915">
                  <a:moveTo>
                    <a:pt x="133689" y="4151117"/>
                  </a:moveTo>
                  <a:lnTo>
                    <a:pt x="126618" y="4153725"/>
                  </a:lnTo>
                  <a:lnTo>
                    <a:pt x="73793" y="4186146"/>
                  </a:lnTo>
                  <a:lnTo>
                    <a:pt x="40512" y="4248213"/>
                  </a:lnTo>
                  <a:lnTo>
                    <a:pt x="45522" y="4248213"/>
                  </a:lnTo>
                  <a:lnTo>
                    <a:pt x="146600" y="4186146"/>
                  </a:lnTo>
                  <a:lnTo>
                    <a:pt x="152048" y="4181033"/>
                  </a:lnTo>
                  <a:lnTo>
                    <a:pt x="155051" y="4174386"/>
                  </a:lnTo>
                  <a:lnTo>
                    <a:pt x="155362" y="4167089"/>
                  </a:lnTo>
                  <a:lnTo>
                    <a:pt x="152781" y="4159986"/>
                  </a:lnTo>
                  <a:lnTo>
                    <a:pt x="147639" y="4154450"/>
                  </a:lnTo>
                  <a:lnTo>
                    <a:pt x="140985" y="4151426"/>
                  </a:lnTo>
                  <a:lnTo>
                    <a:pt x="133689" y="4151117"/>
                  </a:lnTo>
                  <a:close/>
                </a:path>
                <a:path w="2308860" h="4272915">
                  <a:moveTo>
                    <a:pt x="41640" y="4205880"/>
                  </a:moveTo>
                  <a:lnTo>
                    <a:pt x="13843" y="4222940"/>
                  </a:lnTo>
                  <a:lnTo>
                    <a:pt x="42799" y="4238498"/>
                  </a:lnTo>
                  <a:lnTo>
                    <a:pt x="41640" y="4205880"/>
                  </a:lnTo>
                  <a:close/>
                </a:path>
                <a:path w="2308860" h="4272915">
                  <a:moveTo>
                    <a:pt x="73793" y="4186146"/>
                  </a:moveTo>
                  <a:lnTo>
                    <a:pt x="41640" y="4205880"/>
                  </a:lnTo>
                  <a:lnTo>
                    <a:pt x="42799" y="4238498"/>
                  </a:lnTo>
                  <a:lnTo>
                    <a:pt x="45722" y="4238498"/>
                  </a:lnTo>
                  <a:lnTo>
                    <a:pt x="73793" y="4186146"/>
                  </a:lnTo>
                  <a:close/>
                </a:path>
                <a:path w="2308860" h="4272915">
                  <a:moveTo>
                    <a:pt x="2275205" y="0"/>
                  </a:moveTo>
                  <a:lnTo>
                    <a:pt x="40296" y="4168078"/>
                  </a:lnTo>
                  <a:lnTo>
                    <a:pt x="41640" y="4205880"/>
                  </a:lnTo>
                  <a:lnTo>
                    <a:pt x="73793" y="4186146"/>
                  </a:lnTo>
                  <a:lnTo>
                    <a:pt x="2308733" y="18034"/>
                  </a:lnTo>
                  <a:lnTo>
                    <a:pt x="2275205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2699"/>
              <a:ext cx="9144000" cy="21452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3355" y="326135"/>
              <a:ext cx="7499604" cy="13075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699"/>
              <a:ext cx="9144000" cy="19425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523" y="4012"/>
              <a:ext cx="8641016" cy="16927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23" y="4012"/>
              <a:ext cx="8641080" cy="1692910"/>
            </a:xfrm>
            <a:custGeom>
              <a:avLst/>
              <a:gdLst/>
              <a:ahLst/>
              <a:cxnLst/>
              <a:rect l="l" t="t" r="r" b="b"/>
              <a:pathLst>
                <a:path w="8641080" h="1692910">
                  <a:moveTo>
                    <a:pt x="0" y="102286"/>
                  </a:moveTo>
                  <a:lnTo>
                    <a:pt x="48003" y="90865"/>
                  </a:lnTo>
                  <a:lnTo>
                    <a:pt x="96007" y="80215"/>
                  </a:lnTo>
                  <a:lnTo>
                    <a:pt x="144011" y="70317"/>
                  </a:lnTo>
                  <a:lnTo>
                    <a:pt x="192015" y="61154"/>
                  </a:lnTo>
                  <a:lnTo>
                    <a:pt x="240019" y="52709"/>
                  </a:lnTo>
                  <a:lnTo>
                    <a:pt x="288024" y="44963"/>
                  </a:lnTo>
                  <a:lnTo>
                    <a:pt x="336028" y="37900"/>
                  </a:lnTo>
                  <a:lnTo>
                    <a:pt x="384032" y="31501"/>
                  </a:lnTo>
                  <a:lnTo>
                    <a:pt x="432036" y="25750"/>
                  </a:lnTo>
                  <a:lnTo>
                    <a:pt x="480041" y="20629"/>
                  </a:lnTo>
                  <a:lnTo>
                    <a:pt x="528045" y="16121"/>
                  </a:lnTo>
                  <a:lnTo>
                    <a:pt x="576049" y="12207"/>
                  </a:lnTo>
                  <a:lnTo>
                    <a:pt x="624054" y="8871"/>
                  </a:lnTo>
                  <a:lnTo>
                    <a:pt x="672058" y="6095"/>
                  </a:lnTo>
                  <a:lnTo>
                    <a:pt x="720063" y="3861"/>
                  </a:lnTo>
                  <a:lnTo>
                    <a:pt x="768067" y="2152"/>
                  </a:lnTo>
                  <a:lnTo>
                    <a:pt x="816072" y="950"/>
                  </a:lnTo>
                  <a:lnTo>
                    <a:pt x="864077" y="239"/>
                  </a:lnTo>
                  <a:lnTo>
                    <a:pt x="912081" y="0"/>
                  </a:lnTo>
                  <a:lnTo>
                    <a:pt x="960086" y="215"/>
                  </a:lnTo>
                  <a:lnTo>
                    <a:pt x="1008091" y="869"/>
                  </a:lnTo>
                  <a:lnTo>
                    <a:pt x="1056095" y="1942"/>
                  </a:lnTo>
                  <a:lnTo>
                    <a:pt x="1104100" y="3417"/>
                  </a:lnTo>
                  <a:lnTo>
                    <a:pt x="1152105" y="5278"/>
                  </a:lnTo>
                  <a:lnTo>
                    <a:pt x="1200110" y="7506"/>
                  </a:lnTo>
                  <a:lnTo>
                    <a:pt x="1248115" y="10084"/>
                  </a:lnTo>
                  <a:lnTo>
                    <a:pt x="1296120" y="12995"/>
                  </a:lnTo>
                  <a:lnTo>
                    <a:pt x="1344125" y="16220"/>
                  </a:lnTo>
                  <a:lnTo>
                    <a:pt x="1392130" y="19743"/>
                  </a:lnTo>
                  <a:lnTo>
                    <a:pt x="1440135" y="23546"/>
                  </a:lnTo>
                  <a:lnTo>
                    <a:pt x="1488140" y="27611"/>
                  </a:lnTo>
                  <a:lnTo>
                    <a:pt x="1536145" y="31921"/>
                  </a:lnTo>
                  <a:lnTo>
                    <a:pt x="1584150" y="36459"/>
                  </a:lnTo>
                  <a:lnTo>
                    <a:pt x="1632155" y="41207"/>
                  </a:lnTo>
                  <a:lnTo>
                    <a:pt x="1680160" y="46147"/>
                  </a:lnTo>
                  <a:lnTo>
                    <a:pt x="1728166" y="51262"/>
                  </a:lnTo>
                  <a:lnTo>
                    <a:pt x="1776171" y="56535"/>
                  </a:lnTo>
                  <a:lnTo>
                    <a:pt x="1824176" y="61947"/>
                  </a:lnTo>
                  <a:lnTo>
                    <a:pt x="1872182" y="67483"/>
                  </a:lnTo>
                  <a:lnTo>
                    <a:pt x="1920187" y="73123"/>
                  </a:lnTo>
                  <a:lnTo>
                    <a:pt x="1968192" y="78850"/>
                  </a:lnTo>
                  <a:lnTo>
                    <a:pt x="2016198" y="84648"/>
                  </a:lnTo>
                  <a:lnTo>
                    <a:pt x="2064203" y="90498"/>
                  </a:lnTo>
                  <a:lnTo>
                    <a:pt x="2112208" y="96383"/>
                  </a:lnTo>
                  <a:lnTo>
                    <a:pt x="2160214" y="102286"/>
                  </a:lnTo>
                  <a:lnTo>
                    <a:pt x="2208219" y="108188"/>
                  </a:lnTo>
                  <a:lnTo>
                    <a:pt x="2256225" y="114073"/>
                  </a:lnTo>
                  <a:lnTo>
                    <a:pt x="2304230" y="119923"/>
                  </a:lnTo>
                  <a:lnTo>
                    <a:pt x="2352236" y="125721"/>
                  </a:lnTo>
                  <a:lnTo>
                    <a:pt x="2400242" y="131449"/>
                  </a:lnTo>
                  <a:lnTo>
                    <a:pt x="2448247" y="137089"/>
                  </a:lnTo>
                  <a:lnTo>
                    <a:pt x="2496253" y="142624"/>
                  </a:lnTo>
                  <a:lnTo>
                    <a:pt x="2544258" y="148037"/>
                  </a:lnTo>
                  <a:lnTo>
                    <a:pt x="2592264" y="153309"/>
                  </a:lnTo>
                  <a:lnTo>
                    <a:pt x="2640270" y="158424"/>
                  </a:lnTo>
                  <a:lnTo>
                    <a:pt x="2688275" y="163365"/>
                  </a:lnTo>
                  <a:lnTo>
                    <a:pt x="2736281" y="168112"/>
                  </a:lnTo>
                  <a:lnTo>
                    <a:pt x="2784287" y="172650"/>
                  </a:lnTo>
                  <a:lnTo>
                    <a:pt x="2832293" y="176960"/>
                  </a:lnTo>
                  <a:lnTo>
                    <a:pt x="2880298" y="181026"/>
                  </a:lnTo>
                  <a:lnTo>
                    <a:pt x="2928304" y="184829"/>
                  </a:lnTo>
                  <a:lnTo>
                    <a:pt x="2976310" y="188351"/>
                  </a:lnTo>
                  <a:lnTo>
                    <a:pt x="3024316" y="191577"/>
                  </a:lnTo>
                  <a:lnTo>
                    <a:pt x="3072322" y="194487"/>
                  </a:lnTo>
                  <a:lnTo>
                    <a:pt x="3120327" y="197065"/>
                  </a:lnTo>
                  <a:lnTo>
                    <a:pt x="3168333" y="199293"/>
                  </a:lnTo>
                  <a:lnTo>
                    <a:pt x="3216339" y="201154"/>
                  </a:lnTo>
                  <a:lnTo>
                    <a:pt x="3264345" y="202630"/>
                  </a:lnTo>
                  <a:lnTo>
                    <a:pt x="3312351" y="203703"/>
                  </a:lnTo>
                  <a:lnTo>
                    <a:pt x="3360357" y="204356"/>
                  </a:lnTo>
                  <a:lnTo>
                    <a:pt x="3408363" y="204572"/>
                  </a:lnTo>
                  <a:lnTo>
                    <a:pt x="3456369" y="204333"/>
                  </a:lnTo>
                  <a:lnTo>
                    <a:pt x="3504374" y="203621"/>
                  </a:lnTo>
                  <a:lnTo>
                    <a:pt x="3552380" y="202420"/>
                  </a:lnTo>
                  <a:lnTo>
                    <a:pt x="3600386" y="200711"/>
                  </a:lnTo>
                  <a:lnTo>
                    <a:pt x="3648392" y="198477"/>
                  </a:lnTo>
                  <a:lnTo>
                    <a:pt x="3696398" y="195700"/>
                  </a:lnTo>
                  <a:lnTo>
                    <a:pt x="3744404" y="192364"/>
                  </a:lnTo>
                  <a:lnTo>
                    <a:pt x="3792410" y="188451"/>
                  </a:lnTo>
                  <a:lnTo>
                    <a:pt x="3840416" y="183942"/>
                  </a:lnTo>
                  <a:lnTo>
                    <a:pt x="3888422" y="178821"/>
                  </a:lnTo>
                  <a:lnTo>
                    <a:pt x="3936428" y="173070"/>
                  </a:lnTo>
                  <a:lnTo>
                    <a:pt x="3984434" y="166672"/>
                  </a:lnTo>
                  <a:lnTo>
                    <a:pt x="4032440" y="159608"/>
                  </a:lnTo>
                  <a:lnTo>
                    <a:pt x="4080446" y="151863"/>
                  </a:lnTo>
                  <a:lnTo>
                    <a:pt x="4128452" y="143417"/>
                  </a:lnTo>
                  <a:lnTo>
                    <a:pt x="4176458" y="134254"/>
                  </a:lnTo>
                  <a:lnTo>
                    <a:pt x="4224464" y="124356"/>
                  </a:lnTo>
                  <a:lnTo>
                    <a:pt x="4272470" y="113706"/>
                  </a:lnTo>
                  <a:lnTo>
                    <a:pt x="4320476" y="102286"/>
                  </a:lnTo>
                  <a:lnTo>
                    <a:pt x="4368482" y="90865"/>
                  </a:lnTo>
                  <a:lnTo>
                    <a:pt x="4416488" y="80215"/>
                  </a:lnTo>
                  <a:lnTo>
                    <a:pt x="4464494" y="70317"/>
                  </a:lnTo>
                  <a:lnTo>
                    <a:pt x="4512500" y="61154"/>
                  </a:lnTo>
                  <a:lnTo>
                    <a:pt x="4560506" y="52709"/>
                  </a:lnTo>
                  <a:lnTo>
                    <a:pt x="4608512" y="44963"/>
                  </a:lnTo>
                  <a:lnTo>
                    <a:pt x="4656518" y="37900"/>
                  </a:lnTo>
                  <a:lnTo>
                    <a:pt x="4704524" y="31501"/>
                  </a:lnTo>
                  <a:lnTo>
                    <a:pt x="4752530" y="25750"/>
                  </a:lnTo>
                  <a:lnTo>
                    <a:pt x="4800536" y="20629"/>
                  </a:lnTo>
                  <a:lnTo>
                    <a:pt x="4848542" y="16121"/>
                  </a:lnTo>
                  <a:lnTo>
                    <a:pt x="4896548" y="12207"/>
                  </a:lnTo>
                  <a:lnTo>
                    <a:pt x="4944554" y="8871"/>
                  </a:lnTo>
                  <a:lnTo>
                    <a:pt x="4992560" y="6095"/>
                  </a:lnTo>
                  <a:lnTo>
                    <a:pt x="5040566" y="3861"/>
                  </a:lnTo>
                  <a:lnTo>
                    <a:pt x="5088572" y="2152"/>
                  </a:lnTo>
                  <a:lnTo>
                    <a:pt x="5136578" y="950"/>
                  </a:lnTo>
                  <a:lnTo>
                    <a:pt x="5184584" y="239"/>
                  </a:lnTo>
                  <a:lnTo>
                    <a:pt x="5232590" y="0"/>
                  </a:lnTo>
                  <a:lnTo>
                    <a:pt x="5280596" y="215"/>
                  </a:lnTo>
                  <a:lnTo>
                    <a:pt x="5328602" y="869"/>
                  </a:lnTo>
                  <a:lnTo>
                    <a:pt x="5376608" y="1942"/>
                  </a:lnTo>
                  <a:lnTo>
                    <a:pt x="5424614" y="3417"/>
                  </a:lnTo>
                  <a:lnTo>
                    <a:pt x="5472620" y="5278"/>
                  </a:lnTo>
                  <a:lnTo>
                    <a:pt x="5520626" y="7506"/>
                  </a:lnTo>
                  <a:lnTo>
                    <a:pt x="5568632" y="10084"/>
                  </a:lnTo>
                  <a:lnTo>
                    <a:pt x="5616638" y="12995"/>
                  </a:lnTo>
                  <a:lnTo>
                    <a:pt x="5664644" y="16220"/>
                  </a:lnTo>
                  <a:lnTo>
                    <a:pt x="5712650" y="19743"/>
                  </a:lnTo>
                  <a:lnTo>
                    <a:pt x="5760656" y="23546"/>
                  </a:lnTo>
                  <a:lnTo>
                    <a:pt x="5808662" y="27611"/>
                  </a:lnTo>
                  <a:lnTo>
                    <a:pt x="5856668" y="31921"/>
                  </a:lnTo>
                  <a:lnTo>
                    <a:pt x="5904674" y="36459"/>
                  </a:lnTo>
                  <a:lnTo>
                    <a:pt x="5952680" y="41207"/>
                  </a:lnTo>
                  <a:lnTo>
                    <a:pt x="6000686" y="46147"/>
                  </a:lnTo>
                  <a:lnTo>
                    <a:pt x="6048692" y="51262"/>
                  </a:lnTo>
                  <a:lnTo>
                    <a:pt x="6096698" y="56535"/>
                  </a:lnTo>
                  <a:lnTo>
                    <a:pt x="6144704" y="61947"/>
                  </a:lnTo>
                  <a:lnTo>
                    <a:pt x="6192710" y="67483"/>
                  </a:lnTo>
                  <a:lnTo>
                    <a:pt x="6240716" y="73123"/>
                  </a:lnTo>
                  <a:lnTo>
                    <a:pt x="6288722" y="78850"/>
                  </a:lnTo>
                  <a:lnTo>
                    <a:pt x="6336728" y="84648"/>
                  </a:lnTo>
                  <a:lnTo>
                    <a:pt x="6384734" y="90498"/>
                  </a:lnTo>
                  <a:lnTo>
                    <a:pt x="6432740" y="96383"/>
                  </a:lnTo>
                  <a:lnTo>
                    <a:pt x="6480746" y="102286"/>
                  </a:lnTo>
                  <a:lnTo>
                    <a:pt x="6528752" y="108188"/>
                  </a:lnTo>
                  <a:lnTo>
                    <a:pt x="6576758" y="114073"/>
                  </a:lnTo>
                  <a:lnTo>
                    <a:pt x="6624764" y="119923"/>
                  </a:lnTo>
                  <a:lnTo>
                    <a:pt x="6672770" y="125721"/>
                  </a:lnTo>
                  <a:lnTo>
                    <a:pt x="6720776" y="131449"/>
                  </a:lnTo>
                  <a:lnTo>
                    <a:pt x="6768782" y="137089"/>
                  </a:lnTo>
                  <a:lnTo>
                    <a:pt x="6816788" y="142624"/>
                  </a:lnTo>
                  <a:lnTo>
                    <a:pt x="6864794" y="148037"/>
                  </a:lnTo>
                  <a:lnTo>
                    <a:pt x="6912800" y="153309"/>
                  </a:lnTo>
                  <a:lnTo>
                    <a:pt x="6960806" y="158424"/>
                  </a:lnTo>
                  <a:lnTo>
                    <a:pt x="7008812" y="163365"/>
                  </a:lnTo>
                  <a:lnTo>
                    <a:pt x="7056818" y="168112"/>
                  </a:lnTo>
                  <a:lnTo>
                    <a:pt x="7104824" y="172650"/>
                  </a:lnTo>
                  <a:lnTo>
                    <a:pt x="7152830" y="176960"/>
                  </a:lnTo>
                  <a:lnTo>
                    <a:pt x="7200836" y="181026"/>
                  </a:lnTo>
                  <a:lnTo>
                    <a:pt x="7248842" y="184829"/>
                  </a:lnTo>
                  <a:lnTo>
                    <a:pt x="7296848" y="188351"/>
                  </a:lnTo>
                  <a:lnTo>
                    <a:pt x="7344854" y="191577"/>
                  </a:lnTo>
                  <a:lnTo>
                    <a:pt x="7392860" y="194487"/>
                  </a:lnTo>
                  <a:lnTo>
                    <a:pt x="7440866" y="197065"/>
                  </a:lnTo>
                  <a:lnTo>
                    <a:pt x="7488872" y="199293"/>
                  </a:lnTo>
                  <a:lnTo>
                    <a:pt x="7536878" y="201154"/>
                  </a:lnTo>
                  <a:lnTo>
                    <a:pt x="7584884" y="202630"/>
                  </a:lnTo>
                  <a:lnTo>
                    <a:pt x="7632890" y="203703"/>
                  </a:lnTo>
                  <a:lnTo>
                    <a:pt x="7680896" y="204356"/>
                  </a:lnTo>
                  <a:lnTo>
                    <a:pt x="7728902" y="204572"/>
                  </a:lnTo>
                  <a:lnTo>
                    <a:pt x="7776908" y="204333"/>
                  </a:lnTo>
                  <a:lnTo>
                    <a:pt x="7824914" y="203621"/>
                  </a:lnTo>
                  <a:lnTo>
                    <a:pt x="7872920" y="202420"/>
                  </a:lnTo>
                  <a:lnTo>
                    <a:pt x="7920926" y="200711"/>
                  </a:lnTo>
                  <a:lnTo>
                    <a:pt x="7968932" y="198477"/>
                  </a:lnTo>
                  <a:lnTo>
                    <a:pt x="8016938" y="195700"/>
                  </a:lnTo>
                  <a:lnTo>
                    <a:pt x="8064944" y="192364"/>
                  </a:lnTo>
                  <a:lnTo>
                    <a:pt x="8112950" y="188451"/>
                  </a:lnTo>
                  <a:lnTo>
                    <a:pt x="8160956" y="183942"/>
                  </a:lnTo>
                  <a:lnTo>
                    <a:pt x="8208962" y="178821"/>
                  </a:lnTo>
                  <a:lnTo>
                    <a:pt x="8256968" y="173070"/>
                  </a:lnTo>
                  <a:lnTo>
                    <a:pt x="8304974" y="166672"/>
                  </a:lnTo>
                  <a:lnTo>
                    <a:pt x="8352980" y="159608"/>
                  </a:lnTo>
                  <a:lnTo>
                    <a:pt x="8400986" y="151863"/>
                  </a:lnTo>
                  <a:lnTo>
                    <a:pt x="8448992" y="143417"/>
                  </a:lnTo>
                  <a:lnTo>
                    <a:pt x="8496998" y="134254"/>
                  </a:lnTo>
                  <a:lnTo>
                    <a:pt x="8545004" y="124356"/>
                  </a:lnTo>
                  <a:lnTo>
                    <a:pt x="8593010" y="113706"/>
                  </a:lnTo>
                  <a:lnTo>
                    <a:pt x="8641016" y="102286"/>
                  </a:lnTo>
                  <a:lnTo>
                    <a:pt x="8641016" y="1590472"/>
                  </a:lnTo>
                  <a:lnTo>
                    <a:pt x="8593010" y="1601892"/>
                  </a:lnTo>
                  <a:lnTo>
                    <a:pt x="8545004" y="1612542"/>
                  </a:lnTo>
                  <a:lnTo>
                    <a:pt x="8496998" y="1622440"/>
                  </a:lnTo>
                  <a:lnTo>
                    <a:pt x="8448992" y="1631603"/>
                  </a:lnTo>
                  <a:lnTo>
                    <a:pt x="8400986" y="1640049"/>
                  </a:lnTo>
                  <a:lnTo>
                    <a:pt x="8352980" y="1647794"/>
                  </a:lnTo>
                  <a:lnTo>
                    <a:pt x="8304974" y="1654858"/>
                  </a:lnTo>
                  <a:lnTo>
                    <a:pt x="8256968" y="1661256"/>
                  </a:lnTo>
                  <a:lnTo>
                    <a:pt x="8208962" y="1667007"/>
                  </a:lnTo>
                  <a:lnTo>
                    <a:pt x="8160956" y="1672128"/>
                  </a:lnTo>
                  <a:lnTo>
                    <a:pt x="8112950" y="1676637"/>
                  </a:lnTo>
                  <a:lnTo>
                    <a:pt x="8064944" y="1680550"/>
                  </a:lnTo>
                  <a:lnTo>
                    <a:pt x="8016938" y="1683886"/>
                  </a:lnTo>
                  <a:lnTo>
                    <a:pt x="7968932" y="1686663"/>
                  </a:lnTo>
                  <a:lnTo>
                    <a:pt x="7920926" y="1688897"/>
                  </a:lnTo>
                  <a:lnTo>
                    <a:pt x="7872920" y="1690606"/>
                  </a:lnTo>
                  <a:lnTo>
                    <a:pt x="7824914" y="1691807"/>
                  </a:lnTo>
                  <a:lnTo>
                    <a:pt x="7776908" y="1692519"/>
                  </a:lnTo>
                  <a:lnTo>
                    <a:pt x="7728902" y="1692758"/>
                  </a:lnTo>
                  <a:lnTo>
                    <a:pt x="7680896" y="1692542"/>
                  </a:lnTo>
                  <a:lnTo>
                    <a:pt x="7632890" y="1691889"/>
                  </a:lnTo>
                  <a:lnTo>
                    <a:pt x="7584884" y="1690816"/>
                  </a:lnTo>
                  <a:lnTo>
                    <a:pt x="7536878" y="1689340"/>
                  </a:lnTo>
                  <a:lnTo>
                    <a:pt x="7488872" y="1687479"/>
                  </a:lnTo>
                  <a:lnTo>
                    <a:pt x="7440866" y="1685251"/>
                  </a:lnTo>
                  <a:lnTo>
                    <a:pt x="7392860" y="1682673"/>
                  </a:lnTo>
                  <a:lnTo>
                    <a:pt x="7344854" y="1679763"/>
                  </a:lnTo>
                  <a:lnTo>
                    <a:pt x="7296848" y="1676537"/>
                  </a:lnTo>
                  <a:lnTo>
                    <a:pt x="7248842" y="1673015"/>
                  </a:lnTo>
                  <a:lnTo>
                    <a:pt x="7200836" y="1669212"/>
                  </a:lnTo>
                  <a:lnTo>
                    <a:pt x="7152830" y="1665146"/>
                  </a:lnTo>
                  <a:lnTo>
                    <a:pt x="7104824" y="1660836"/>
                  </a:lnTo>
                  <a:lnTo>
                    <a:pt x="7056818" y="1656298"/>
                  </a:lnTo>
                  <a:lnTo>
                    <a:pt x="7008812" y="1651551"/>
                  </a:lnTo>
                  <a:lnTo>
                    <a:pt x="6960806" y="1646610"/>
                  </a:lnTo>
                  <a:lnTo>
                    <a:pt x="6912800" y="1641495"/>
                  </a:lnTo>
                  <a:lnTo>
                    <a:pt x="6864794" y="1636223"/>
                  </a:lnTo>
                  <a:lnTo>
                    <a:pt x="6816788" y="1630810"/>
                  </a:lnTo>
                  <a:lnTo>
                    <a:pt x="6768782" y="1625275"/>
                  </a:lnTo>
                  <a:lnTo>
                    <a:pt x="6720776" y="1619635"/>
                  </a:lnTo>
                  <a:lnTo>
                    <a:pt x="6672770" y="1613907"/>
                  </a:lnTo>
                  <a:lnTo>
                    <a:pt x="6624764" y="1608109"/>
                  </a:lnTo>
                  <a:lnTo>
                    <a:pt x="6576758" y="1602259"/>
                  </a:lnTo>
                  <a:lnTo>
                    <a:pt x="6528752" y="1596374"/>
                  </a:lnTo>
                  <a:lnTo>
                    <a:pt x="6480746" y="1590472"/>
                  </a:lnTo>
                  <a:lnTo>
                    <a:pt x="6432740" y="1584569"/>
                  </a:lnTo>
                  <a:lnTo>
                    <a:pt x="6384734" y="1578684"/>
                  </a:lnTo>
                  <a:lnTo>
                    <a:pt x="6336728" y="1572834"/>
                  </a:lnTo>
                  <a:lnTo>
                    <a:pt x="6288722" y="1567036"/>
                  </a:lnTo>
                  <a:lnTo>
                    <a:pt x="6240716" y="1561309"/>
                  </a:lnTo>
                  <a:lnTo>
                    <a:pt x="6192710" y="1555669"/>
                  </a:lnTo>
                  <a:lnTo>
                    <a:pt x="6144704" y="1550133"/>
                  </a:lnTo>
                  <a:lnTo>
                    <a:pt x="6096698" y="1544721"/>
                  </a:lnTo>
                  <a:lnTo>
                    <a:pt x="6048692" y="1539448"/>
                  </a:lnTo>
                  <a:lnTo>
                    <a:pt x="6000686" y="1534333"/>
                  </a:lnTo>
                  <a:lnTo>
                    <a:pt x="5952680" y="1529393"/>
                  </a:lnTo>
                  <a:lnTo>
                    <a:pt x="5904674" y="1524645"/>
                  </a:lnTo>
                  <a:lnTo>
                    <a:pt x="5856668" y="1520107"/>
                  </a:lnTo>
                  <a:lnTo>
                    <a:pt x="5808662" y="1515797"/>
                  </a:lnTo>
                  <a:lnTo>
                    <a:pt x="5760656" y="1511732"/>
                  </a:lnTo>
                  <a:lnTo>
                    <a:pt x="5712650" y="1507929"/>
                  </a:lnTo>
                  <a:lnTo>
                    <a:pt x="5664644" y="1504406"/>
                  </a:lnTo>
                  <a:lnTo>
                    <a:pt x="5616638" y="1501181"/>
                  </a:lnTo>
                  <a:lnTo>
                    <a:pt x="5568632" y="1498270"/>
                  </a:lnTo>
                  <a:lnTo>
                    <a:pt x="5520626" y="1495692"/>
                  </a:lnTo>
                  <a:lnTo>
                    <a:pt x="5472620" y="1493464"/>
                  </a:lnTo>
                  <a:lnTo>
                    <a:pt x="5424614" y="1491603"/>
                  </a:lnTo>
                  <a:lnTo>
                    <a:pt x="5376608" y="1490128"/>
                  </a:lnTo>
                  <a:lnTo>
                    <a:pt x="5328602" y="1489055"/>
                  </a:lnTo>
                  <a:lnTo>
                    <a:pt x="5280596" y="1488401"/>
                  </a:lnTo>
                  <a:lnTo>
                    <a:pt x="5232590" y="1488185"/>
                  </a:lnTo>
                  <a:lnTo>
                    <a:pt x="5184584" y="1488425"/>
                  </a:lnTo>
                  <a:lnTo>
                    <a:pt x="5136578" y="1489136"/>
                  </a:lnTo>
                  <a:lnTo>
                    <a:pt x="5088572" y="1490338"/>
                  </a:lnTo>
                  <a:lnTo>
                    <a:pt x="5040566" y="1492047"/>
                  </a:lnTo>
                  <a:lnTo>
                    <a:pt x="4992560" y="1494281"/>
                  </a:lnTo>
                  <a:lnTo>
                    <a:pt x="4944554" y="1497057"/>
                  </a:lnTo>
                  <a:lnTo>
                    <a:pt x="4896548" y="1500393"/>
                  </a:lnTo>
                  <a:lnTo>
                    <a:pt x="4848542" y="1504307"/>
                  </a:lnTo>
                  <a:lnTo>
                    <a:pt x="4800536" y="1508815"/>
                  </a:lnTo>
                  <a:lnTo>
                    <a:pt x="4752530" y="1513936"/>
                  </a:lnTo>
                  <a:lnTo>
                    <a:pt x="4704524" y="1519687"/>
                  </a:lnTo>
                  <a:lnTo>
                    <a:pt x="4656518" y="1526086"/>
                  </a:lnTo>
                  <a:lnTo>
                    <a:pt x="4608512" y="1533149"/>
                  </a:lnTo>
                  <a:lnTo>
                    <a:pt x="4560506" y="1540895"/>
                  </a:lnTo>
                  <a:lnTo>
                    <a:pt x="4512500" y="1549340"/>
                  </a:lnTo>
                  <a:lnTo>
                    <a:pt x="4464494" y="1558503"/>
                  </a:lnTo>
                  <a:lnTo>
                    <a:pt x="4416488" y="1568401"/>
                  </a:lnTo>
                  <a:lnTo>
                    <a:pt x="4368482" y="1579051"/>
                  </a:lnTo>
                  <a:lnTo>
                    <a:pt x="4320476" y="1590472"/>
                  </a:lnTo>
                  <a:lnTo>
                    <a:pt x="4272470" y="1601892"/>
                  </a:lnTo>
                  <a:lnTo>
                    <a:pt x="4224464" y="1612542"/>
                  </a:lnTo>
                  <a:lnTo>
                    <a:pt x="4176458" y="1622440"/>
                  </a:lnTo>
                  <a:lnTo>
                    <a:pt x="4128452" y="1631603"/>
                  </a:lnTo>
                  <a:lnTo>
                    <a:pt x="4080446" y="1640049"/>
                  </a:lnTo>
                  <a:lnTo>
                    <a:pt x="4032440" y="1647794"/>
                  </a:lnTo>
                  <a:lnTo>
                    <a:pt x="3984434" y="1654858"/>
                  </a:lnTo>
                  <a:lnTo>
                    <a:pt x="3936428" y="1661256"/>
                  </a:lnTo>
                  <a:lnTo>
                    <a:pt x="3888422" y="1667007"/>
                  </a:lnTo>
                  <a:lnTo>
                    <a:pt x="3840416" y="1672128"/>
                  </a:lnTo>
                  <a:lnTo>
                    <a:pt x="3792410" y="1676637"/>
                  </a:lnTo>
                  <a:lnTo>
                    <a:pt x="3744404" y="1680550"/>
                  </a:lnTo>
                  <a:lnTo>
                    <a:pt x="3696398" y="1683886"/>
                  </a:lnTo>
                  <a:lnTo>
                    <a:pt x="3648392" y="1686663"/>
                  </a:lnTo>
                  <a:lnTo>
                    <a:pt x="3600386" y="1688897"/>
                  </a:lnTo>
                  <a:lnTo>
                    <a:pt x="3552380" y="1690606"/>
                  </a:lnTo>
                  <a:lnTo>
                    <a:pt x="3504374" y="1691807"/>
                  </a:lnTo>
                  <a:lnTo>
                    <a:pt x="3456369" y="1692519"/>
                  </a:lnTo>
                  <a:lnTo>
                    <a:pt x="3408363" y="1692758"/>
                  </a:lnTo>
                  <a:lnTo>
                    <a:pt x="3360357" y="1692542"/>
                  </a:lnTo>
                  <a:lnTo>
                    <a:pt x="3312351" y="1691889"/>
                  </a:lnTo>
                  <a:lnTo>
                    <a:pt x="3264345" y="1690816"/>
                  </a:lnTo>
                  <a:lnTo>
                    <a:pt x="3216339" y="1689340"/>
                  </a:lnTo>
                  <a:lnTo>
                    <a:pt x="3168333" y="1687479"/>
                  </a:lnTo>
                  <a:lnTo>
                    <a:pt x="3120327" y="1685251"/>
                  </a:lnTo>
                  <a:lnTo>
                    <a:pt x="3072322" y="1682673"/>
                  </a:lnTo>
                  <a:lnTo>
                    <a:pt x="3024316" y="1679763"/>
                  </a:lnTo>
                  <a:lnTo>
                    <a:pt x="2976310" y="1676537"/>
                  </a:lnTo>
                  <a:lnTo>
                    <a:pt x="2928304" y="1673015"/>
                  </a:lnTo>
                  <a:lnTo>
                    <a:pt x="2880298" y="1669212"/>
                  </a:lnTo>
                  <a:lnTo>
                    <a:pt x="2832293" y="1665146"/>
                  </a:lnTo>
                  <a:lnTo>
                    <a:pt x="2784287" y="1660836"/>
                  </a:lnTo>
                  <a:lnTo>
                    <a:pt x="2736281" y="1656298"/>
                  </a:lnTo>
                  <a:lnTo>
                    <a:pt x="2688275" y="1651551"/>
                  </a:lnTo>
                  <a:lnTo>
                    <a:pt x="2640270" y="1646610"/>
                  </a:lnTo>
                  <a:lnTo>
                    <a:pt x="2592264" y="1641495"/>
                  </a:lnTo>
                  <a:lnTo>
                    <a:pt x="2544258" y="1636223"/>
                  </a:lnTo>
                  <a:lnTo>
                    <a:pt x="2496253" y="1630810"/>
                  </a:lnTo>
                  <a:lnTo>
                    <a:pt x="2448247" y="1625275"/>
                  </a:lnTo>
                  <a:lnTo>
                    <a:pt x="2400242" y="1619635"/>
                  </a:lnTo>
                  <a:lnTo>
                    <a:pt x="2352236" y="1613907"/>
                  </a:lnTo>
                  <a:lnTo>
                    <a:pt x="2304230" y="1608109"/>
                  </a:lnTo>
                  <a:lnTo>
                    <a:pt x="2256225" y="1602259"/>
                  </a:lnTo>
                  <a:lnTo>
                    <a:pt x="2208219" y="1596374"/>
                  </a:lnTo>
                  <a:lnTo>
                    <a:pt x="2160214" y="1590472"/>
                  </a:lnTo>
                  <a:lnTo>
                    <a:pt x="2112208" y="1584569"/>
                  </a:lnTo>
                  <a:lnTo>
                    <a:pt x="2064203" y="1578684"/>
                  </a:lnTo>
                  <a:lnTo>
                    <a:pt x="2016198" y="1572834"/>
                  </a:lnTo>
                  <a:lnTo>
                    <a:pt x="1968192" y="1567036"/>
                  </a:lnTo>
                  <a:lnTo>
                    <a:pt x="1920187" y="1561309"/>
                  </a:lnTo>
                  <a:lnTo>
                    <a:pt x="1872182" y="1555669"/>
                  </a:lnTo>
                  <a:lnTo>
                    <a:pt x="1824176" y="1550133"/>
                  </a:lnTo>
                  <a:lnTo>
                    <a:pt x="1776171" y="1544721"/>
                  </a:lnTo>
                  <a:lnTo>
                    <a:pt x="1728166" y="1539448"/>
                  </a:lnTo>
                  <a:lnTo>
                    <a:pt x="1680160" y="1534333"/>
                  </a:lnTo>
                  <a:lnTo>
                    <a:pt x="1632155" y="1529393"/>
                  </a:lnTo>
                  <a:lnTo>
                    <a:pt x="1584150" y="1524645"/>
                  </a:lnTo>
                  <a:lnTo>
                    <a:pt x="1536145" y="1520107"/>
                  </a:lnTo>
                  <a:lnTo>
                    <a:pt x="1488140" y="1515797"/>
                  </a:lnTo>
                  <a:lnTo>
                    <a:pt x="1440135" y="1511732"/>
                  </a:lnTo>
                  <a:lnTo>
                    <a:pt x="1392130" y="1507929"/>
                  </a:lnTo>
                  <a:lnTo>
                    <a:pt x="1344125" y="1504406"/>
                  </a:lnTo>
                  <a:lnTo>
                    <a:pt x="1296120" y="1501181"/>
                  </a:lnTo>
                  <a:lnTo>
                    <a:pt x="1248115" y="1498270"/>
                  </a:lnTo>
                  <a:lnTo>
                    <a:pt x="1200110" y="1495692"/>
                  </a:lnTo>
                  <a:lnTo>
                    <a:pt x="1152105" y="1493464"/>
                  </a:lnTo>
                  <a:lnTo>
                    <a:pt x="1104100" y="1491603"/>
                  </a:lnTo>
                  <a:lnTo>
                    <a:pt x="1056095" y="1490128"/>
                  </a:lnTo>
                  <a:lnTo>
                    <a:pt x="1008091" y="1489055"/>
                  </a:lnTo>
                  <a:lnTo>
                    <a:pt x="960086" y="1488401"/>
                  </a:lnTo>
                  <a:lnTo>
                    <a:pt x="912081" y="1488185"/>
                  </a:lnTo>
                  <a:lnTo>
                    <a:pt x="864077" y="1488425"/>
                  </a:lnTo>
                  <a:lnTo>
                    <a:pt x="816072" y="1489136"/>
                  </a:lnTo>
                  <a:lnTo>
                    <a:pt x="768067" y="1490338"/>
                  </a:lnTo>
                  <a:lnTo>
                    <a:pt x="720063" y="1492047"/>
                  </a:lnTo>
                  <a:lnTo>
                    <a:pt x="672058" y="1494281"/>
                  </a:lnTo>
                  <a:lnTo>
                    <a:pt x="624054" y="1497057"/>
                  </a:lnTo>
                  <a:lnTo>
                    <a:pt x="576049" y="1500393"/>
                  </a:lnTo>
                  <a:lnTo>
                    <a:pt x="528045" y="1504307"/>
                  </a:lnTo>
                  <a:lnTo>
                    <a:pt x="480041" y="1508815"/>
                  </a:lnTo>
                  <a:lnTo>
                    <a:pt x="432036" y="1513936"/>
                  </a:lnTo>
                  <a:lnTo>
                    <a:pt x="384032" y="1519687"/>
                  </a:lnTo>
                  <a:lnTo>
                    <a:pt x="336028" y="1526086"/>
                  </a:lnTo>
                  <a:lnTo>
                    <a:pt x="288024" y="1533149"/>
                  </a:lnTo>
                  <a:lnTo>
                    <a:pt x="240019" y="1540895"/>
                  </a:lnTo>
                  <a:lnTo>
                    <a:pt x="192015" y="1549340"/>
                  </a:lnTo>
                  <a:lnTo>
                    <a:pt x="144011" y="1558503"/>
                  </a:lnTo>
                  <a:lnTo>
                    <a:pt x="96007" y="1568401"/>
                  </a:lnTo>
                  <a:lnTo>
                    <a:pt x="48003" y="1579051"/>
                  </a:lnTo>
                  <a:lnTo>
                    <a:pt x="0" y="1590472"/>
                  </a:lnTo>
                  <a:lnTo>
                    <a:pt x="0" y="102286"/>
                  </a:lnTo>
                  <a:close/>
                </a:path>
              </a:pathLst>
            </a:custGeom>
            <a:ln w="57150">
              <a:solidFill>
                <a:srgbClr val="478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2791" y="385571"/>
              <a:ext cx="7237476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5672" y="804671"/>
              <a:ext cx="6797040" cy="685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17520" y="751331"/>
              <a:ext cx="3134868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00400" y="1170432"/>
              <a:ext cx="2769107" cy="685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79728" y="461213"/>
            <a:ext cx="6783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i="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ОСНОВНІ ВИДИ </a:t>
            </a:r>
            <a:r>
              <a:rPr sz="2400" i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ПОРУШЕНЬ</a:t>
            </a:r>
            <a:r>
              <a:rPr sz="2400" i="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АКАДЕМІЧНОЇ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400" b="0" i="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ДОБРОЧЕСНОСТІ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0687" y="1632204"/>
            <a:ext cx="7745095" cy="2237740"/>
            <a:chOff x="170687" y="1632204"/>
            <a:chExt cx="7745095" cy="2237740"/>
          </a:xfrm>
        </p:grpSpPr>
        <p:sp>
          <p:nvSpPr>
            <p:cNvPr id="22" name="object 22"/>
            <p:cNvSpPr/>
            <p:nvPr/>
          </p:nvSpPr>
          <p:spPr>
            <a:xfrm>
              <a:off x="1386840" y="1632204"/>
              <a:ext cx="3268979" cy="894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3562" y="1658493"/>
              <a:ext cx="2992755" cy="673100"/>
            </a:xfrm>
            <a:custGeom>
              <a:avLst/>
              <a:gdLst/>
              <a:ahLst/>
              <a:cxnLst/>
              <a:rect l="l" t="t" r="r" b="b"/>
              <a:pathLst>
                <a:path w="2992754" h="673100">
                  <a:moveTo>
                    <a:pt x="137128" y="504078"/>
                  </a:moveTo>
                  <a:lnTo>
                    <a:pt x="129917" y="505073"/>
                  </a:lnTo>
                  <a:lnTo>
                    <a:pt x="123443" y="508889"/>
                  </a:lnTo>
                  <a:lnTo>
                    <a:pt x="0" y="618363"/>
                  </a:lnTo>
                  <a:lnTo>
                    <a:pt x="156082" y="671830"/>
                  </a:lnTo>
                  <a:lnTo>
                    <a:pt x="163570" y="672824"/>
                  </a:lnTo>
                  <a:lnTo>
                    <a:pt x="170640" y="670925"/>
                  </a:lnTo>
                  <a:lnTo>
                    <a:pt x="176496" y="666525"/>
                  </a:lnTo>
                  <a:lnTo>
                    <a:pt x="180339" y="660019"/>
                  </a:lnTo>
                  <a:lnTo>
                    <a:pt x="181278" y="652531"/>
                  </a:lnTo>
                  <a:lnTo>
                    <a:pt x="179371" y="645461"/>
                  </a:lnTo>
                  <a:lnTo>
                    <a:pt x="174964" y="639605"/>
                  </a:lnTo>
                  <a:lnTo>
                    <a:pt x="168401" y="635762"/>
                  </a:lnTo>
                  <a:lnTo>
                    <a:pt x="150584" y="629666"/>
                  </a:lnTo>
                  <a:lnTo>
                    <a:pt x="40767" y="629666"/>
                  </a:lnTo>
                  <a:lnTo>
                    <a:pt x="33274" y="592328"/>
                  </a:lnTo>
                  <a:lnTo>
                    <a:pt x="102438" y="578446"/>
                  </a:lnTo>
                  <a:lnTo>
                    <a:pt x="148717" y="537337"/>
                  </a:lnTo>
                  <a:lnTo>
                    <a:pt x="153259" y="531290"/>
                  </a:lnTo>
                  <a:lnTo>
                    <a:pt x="155051" y="524208"/>
                  </a:lnTo>
                  <a:lnTo>
                    <a:pt x="154056" y="516959"/>
                  </a:lnTo>
                  <a:lnTo>
                    <a:pt x="150241" y="510413"/>
                  </a:lnTo>
                  <a:lnTo>
                    <a:pt x="144196" y="505870"/>
                  </a:lnTo>
                  <a:lnTo>
                    <a:pt x="137128" y="504078"/>
                  </a:lnTo>
                  <a:close/>
                </a:path>
                <a:path w="2992754" h="673100">
                  <a:moveTo>
                    <a:pt x="102438" y="578446"/>
                  </a:moveTo>
                  <a:lnTo>
                    <a:pt x="33274" y="592328"/>
                  </a:lnTo>
                  <a:lnTo>
                    <a:pt x="40767" y="629666"/>
                  </a:lnTo>
                  <a:lnTo>
                    <a:pt x="62920" y="625221"/>
                  </a:lnTo>
                  <a:lnTo>
                    <a:pt x="49784" y="625221"/>
                  </a:lnTo>
                  <a:lnTo>
                    <a:pt x="43306" y="592963"/>
                  </a:lnTo>
                  <a:lnTo>
                    <a:pt x="86097" y="592963"/>
                  </a:lnTo>
                  <a:lnTo>
                    <a:pt x="102438" y="578446"/>
                  </a:lnTo>
                  <a:close/>
                </a:path>
                <a:path w="2992754" h="673100">
                  <a:moveTo>
                    <a:pt x="109988" y="615776"/>
                  </a:moveTo>
                  <a:lnTo>
                    <a:pt x="40767" y="629666"/>
                  </a:lnTo>
                  <a:lnTo>
                    <a:pt x="150584" y="629666"/>
                  </a:lnTo>
                  <a:lnTo>
                    <a:pt x="109988" y="615776"/>
                  </a:lnTo>
                  <a:close/>
                </a:path>
                <a:path w="2992754" h="673100">
                  <a:moveTo>
                    <a:pt x="43306" y="592963"/>
                  </a:moveTo>
                  <a:lnTo>
                    <a:pt x="49784" y="625221"/>
                  </a:lnTo>
                  <a:lnTo>
                    <a:pt x="74199" y="603532"/>
                  </a:lnTo>
                  <a:lnTo>
                    <a:pt x="43306" y="592963"/>
                  </a:lnTo>
                  <a:close/>
                </a:path>
                <a:path w="2992754" h="673100">
                  <a:moveTo>
                    <a:pt x="74199" y="603532"/>
                  </a:moveTo>
                  <a:lnTo>
                    <a:pt x="49784" y="625221"/>
                  </a:lnTo>
                  <a:lnTo>
                    <a:pt x="62920" y="625221"/>
                  </a:lnTo>
                  <a:lnTo>
                    <a:pt x="109988" y="615776"/>
                  </a:lnTo>
                  <a:lnTo>
                    <a:pt x="74199" y="603532"/>
                  </a:lnTo>
                  <a:close/>
                </a:path>
                <a:path w="2992754" h="673100">
                  <a:moveTo>
                    <a:pt x="2984627" y="0"/>
                  </a:moveTo>
                  <a:lnTo>
                    <a:pt x="102438" y="578446"/>
                  </a:lnTo>
                  <a:lnTo>
                    <a:pt x="74199" y="603532"/>
                  </a:lnTo>
                  <a:lnTo>
                    <a:pt x="109988" y="615776"/>
                  </a:lnTo>
                  <a:lnTo>
                    <a:pt x="2992247" y="37465"/>
                  </a:lnTo>
                  <a:lnTo>
                    <a:pt x="2984627" y="0"/>
                  </a:lnTo>
                  <a:close/>
                </a:path>
                <a:path w="2992754" h="673100">
                  <a:moveTo>
                    <a:pt x="86097" y="592963"/>
                  </a:moveTo>
                  <a:lnTo>
                    <a:pt x="43306" y="592963"/>
                  </a:lnTo>
                  <a:lnTo>
                    <a:pt x="74199" y="603532"/>
                  </a:lnTo>
                  <a:lnTo>
                    <a:pt x="86097" y="592963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8472" y="1645920"/>
              <a:ext cx="3377183" cy="896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65522" y="1673098"/>
              <a:ext cx="3100070" cy="674370"/>
            </a:xfrm>
            <a:custGeom>
              <a:avLst/>
              <a:gdLst/>
              <a:ahLst/>
              <a:cxnLst/>
              <a:rect l="l" t="t" r="r" b="b"/>
              <a:pathLst>
                <a:path w="3100070" h="674369">
                  <a:moveTo>
                    <a:pt x="2990149" y="616400"/>
                  </a:moveTo>
                  <a:lnTo>
                    <a:pt x="2931668" y="636904"/>
                  </a:lnTo>
                  <a:lnTo>
                    <a:pt x="2925181" y="640748"/>
                  </a:lnTo>
                  <a:lnTo>
                    <a:pt x="2920825" y="646604"/>
                  </a:lnTo>
                  <a:lnTo>
                    <a:pt x="2918969" y="653674"/>
                  </a:lnTo>
                  <a:lnTo>
                    <a:pt x="2919983" y="661162"/>
                  </a:lnTo>
                  <a:lnTo>
                    <a:pt x="2923881" y="667648"/>
                  </a:lnTo>
                  <a:lnTo>
                    <a:pt x="2929731" y="672004"/>
                  </a:lnTo>
                  <a:lnTo>
                    <a:pt x="2936771" y="673860"/>
                  </a:lnTo>
                  <a:lnTo>
                    <a:pt x="2944241" y="672846"/>
                  </a:lnTo>
                  <a:lnTo>
                    <a:pt x="3067278" y="629792"/>
                  </a:lnTo>
                  <a:lnTo>
                    <a:pt x="3059303" y="629792"/>
                  </a:lnTo>
                  <a:lnTo>
                    <a:pt x="2990149" y="616400"/>
                  </a:lnTo>
                  <a:close/>
                </a:path>
                <a:path w="3100070" h="674369">
                  <a:moveTo>
                    <a:pt x="3025726" y="603927"/>
                  </a:moveTo>
                  <a:lnTo>
                    <a:pt x="2990149" y="616400"/>
                  </a:lnTo>
                  <a:lnTo>
                    <a:pt x="3059303" y="629792"/>
                  </a:lnTo>
                  <a:lnTo>
                    <a:pt x="3060140" y="625475"/>
                  </a:lnTo>
                  <a:lnTo>
                    <a:pt x="3050285" y="625475"/>
                  </a:lnTo>
                  <a:lnTo>
                    <a:pt x="3025726" y="603927"/>
                  </a:lnTo>
                  <a:close/>
                </a:path>
                <a:path w="3100070" h="674369">
                  <a:moveTo>
                    <a:pt x="2962084" y="504920"/>
                  </a:moveTo>
                  <a:lnTo>
                    <a:pt x="2955039" y="506793"/>
                  </a:lnTo>
                  <a:lnTo>
                    <a:pt x="2949067" y="511428"/>
                  </a:lnTo>
                  <a:lnTo>
                    <a:pt x="2945272" y="517973"/>
                  </a:lnTo>
                  <a:lnTo>
                    <a:pt x="2944336" y="525208"/>
                  </a:lnTo>
                  <a:lnTo>
                    <a:pt x="2946209" y="532253"/>
                  </a:lnTo>
                  <a:lnTo>
                    <a:pt x="2950845" y="538226"/>
                  </a:lnTo>
                  <a:lnTo>
                    <a:pt x="2997388" y="579062"/>
                  </a:lnTo>
                  <a:lnTo>
                    <a:pt x="3066542" y="592454"/>
                  </a:lnTo>
                  <a:lnTo>
                    <a:pt x="3059303" y="629792"/>
                  </a:lnTo>
                  <a:lnTo>
                    <a:pt x="3067278" y="629792"/>
                  </a:lnTo>
                  <a:lnTo>
                    <a:pt x="3099943" y="618363"/>
                  </a:lnTo>
                  <a:lnTo>
                    <a:pt x="2975863" y="509650"/>
                  </a:lnTo>
                  <a:lnTo>
                    <a:pt x="2969319" y="505856"/>
                  </a:lnTo>
                  <a:lnTo>
                    <a:pt x="2962084" y="504920"/>
                  </a:lnTo>
                  <a:close/>
                </a:path>
                <a:path w="3100070" h="674369">
                  <a:moveTo>
                    <a:pt x="3056635" y="593089"/>
                  </a:moveTo>
                  <a:lnTo>
                    <a:pt x="3025726" y="603927"/>
                  </a:lnTo>
                  <a:lnTo>
                    <a:pt x="3050285" y="625475"/>
                  </a:lnTo>
                  <a:lnTo>
                    <a:pt x="3056635" y="593089"/>
                  </a:lnTo>
                  <a:close/>
                </a:path>
                <a:path w="3100070" h="674369">
                  <a:moveTo>
                    <a:pt x="3066418" y="593089"/>
                  </a:moveTo>
                  <a:lnTo>
                    <a:pt x="3056635" y="593089"/>
                  </a:lnTo>
                  <a:lnTo>
                    <a:pt x="3050285" y="625475"/>
                  </a:lnTo>
                  <a:lnTo>
                    <a:pt x="3060140" y="625475"/>
                  </a:lnTo>
                  <a:lnTo>
                    <a:pt x="3066418" y="593089"/>
                  </a:lnTo>
                  <a:close/>
                </a:path>
                <a:path w="3100070" h="674369">
                  <a:moveTo>
                    <a:pt x="7238" y="0"/>
                  </a:moveTo>
                  <a:lnTo>
                    <a:pt x="0" y="37337"/>
                  </a:lnTo>
                  <a:lnTo>
                    <a:pt x="2990149" y="616400"/>
                  </a:lnTo>
                  <a:lnTo>
                    <a:pt x="3025726" y="603927"/>
                  </a:lnTo>
                  <a:lnTo>
                    <a:pt x="2997388" y="579062"/>
                  </a:lnTo>
                  <a:lnTo>
                    <a:pt x="7238" y="0"/>
                  </a:lnTo>
                  <a:close/>
                </a:path>
                <a:path w="3100070" h="674369">
                  <a:moveTo>
                    <a:pt x="2997388" y="579062"/>
                  </a:moveTo>
                  <a:lnTo>
                    <a:pt x="3025726" y="603927"/>
                  </a:lnTo>
                  <a:lnTo>
                    <a:pt x="3056635" y="593089"/>
                  </a:lnTo>
                  <a:lnTo>
                    <a:pt x="3066418" y="593089"/>
                  </a:lnTo>
                  <a:lnTo>
                    <a:pt x="3066542" y="592454"/>
                  </a:lnTo>
                  <a:lnTo>
                    <a:pt x="2997388" y="579062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0687" y="2196084"/>
              <a:ext cx="2970276" cy="16733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9515" y="2697480"/>
              <a:ext cx="2176272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3563" y="2971800"/>
              <a:ext cx="1351788" cy="5135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31291" y="2752471"/>
            <a:ext cx="1836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АКА</a:t>
            </a:r>
            <a:r>
              <a:rPr sz="1800" b="1" spc="-10" dirty="0">
                <a:latin typeface="Times New Roman"/>
                <a:cs typeface="Times New Roman"/>
              </a:rPr>
              <a:t>Д</a:t>
            </a:r>
            <a:r>
              <a:rPr sz="1800" b="1" dirty="0">
                <a:latin typeface="Times New Roman"/>
                <a:cs typeface="Times New Roman"/>
              </a:rPr>
              <a:t>ЕМІЧНИЙ  </a:t>
            </a:r>
            <a:r>
              <a:rPr sz="1800" b="1" spc="-30" dirty="0">
                <a:latin typeface="Times New Roman"/>
                <a:cs typeface="Times New Roman"/>
              </a:rPr>
              <a:t>ПЛАГІАТ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88023" y="2209800"/>
            <a:ext cx="2856230" cy="1675130"/>
            <a:chOff x="6288023" y="2209800"/>
            <a:chExt cx="2856230" cy="1675130"/>
          </a:xfrm>
        </p:grpSpPr>
        <p:sp>
          <p:nvSpPr>
            <p:cNvPr id="31" name="object 31"/>
            <p:cNvSpPr/>
            <p:nvPr/>
          </p:nvSpPr>
          <p:spPr>
            <a:xfrm>
              <a:off x="6288023" y="2209800"/>
              <a:ext cx="2855975" cy="16748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94575" y="2848355"/>
              <a:ext cx="1886712" cy="5135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26402" y="2903931"/>
            <a:ext cx="1604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ФАБРИКАЦІЯ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94304" y="2196083"/>
            <a:ext cx="2898775" cy="1673860"/>
            <a:chOff x="3194304" y="2196083"/>
            <a:chExt cx="2898775" cy="1673860"/>
          </a:xfrm>
        </p:grpSpPr>
        <p:sp>
          <p:nvSpPr>
            <p:cNvPr id="35" name="object 35"/>
            <p:cNvSpPr/>
            <p:nvPr/>
          </p:nvSpPr>
          <p:spPr>
            <a:xfrm>
              <a:off x="3194304" y="2196083"/>
              <a:ext cx="2898647" cy="16733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10940" y="2834639"/>
              <a:ext cx="2065019" cy="5135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42765" y="2889630"/>
            <a:ext cx="178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САМОПЛАГІАТ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04215" y="1650492"/>
            <a:ext cx="8879205" cy="5207635"/>
            <a:chOff x="204215" y="1650492"/>
            <a:chExt cx="8879205" cy="5207635"/>
          </a:xfrm>
        </p:grpSpPr>
        <p:sp>
          <p:nvSpPr>
            <p:cNvPr id="39" name="object 39"/>
            <p:cNvSpPr/>
            <p:nvPr/>
          </p:nvSpPr>
          <p:spPr>
            <a:xfrm>
              <a:off x="4375404" y="1650492"/>
              <a:ext cx="446531" cy="8763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86421" y="1677289"/>
              <a:ext cx="171450" cy="600075"/>
            </a:xfrm>
            <a:custGeom>
              <a:avLst/>
              <a:gdLst/>
              <a:ahLst/>
              <a:cxnLst/>
              <a:rect l="l" t="t" r="r" b="b"/>
              <a:pathLst>
                <a:path w="171450" h="600075">
                  <a:moveTo>
                    <a:pt x="16446" y="428700"/>
                  </a:moveTo>
                  <a:lnTo>
                    <a:pt x="9251" y="431164"/>
                  </a:lnTo>
                  <a:lnTo>
                    <a:pt x="3643" y="436143"/>
                  </a:lnTo>
                  <a:lnTo>
                    <a:pt x="488" y="442706"/>
                  </a:lnTo>
                  <a:lnTo>
                    <a:pt x="0" y="450006"/>
                  </a:lnTo>
                  <a:lnTo>
                    <a:pt x="2393" y="457200"/>
                  </a:lnTo>
                  <a:lnTo>
                    <a:pt x="85578" y="599694"/>
                  </a:lnTo>
                  <a:lnTo>
                    <a:pt x="107671" y="561848"/>
                  </a:lnTo>
                  <a:lnTo>
                    <a:pt x="66528" y="561848"/>
                  </a:lnTo>
                  <a:lnTo>
                    <a:pt x="66528" y="491363"/>
                  </a:lnTo>
                  <a:lnTo>
                    <a:pt x="35413" y="438023"/>
                  </a:lnTo>
                  <a:lnTo>
                    <a:pt x="30360" y="432343"/>
                  </a:lnTo>
                  <a:lnTo>
                    <a:pt x="23760" y="429164"/>
                  </a:lnTo>
                  <a:lnTo>
                    <a:pt x="16446" y="428700"/>
                  </a:lnTo>
                  <a:close/>
                </a:path>
                <a:path w="171450" h="600075">
                  <a:moveTo>
                    <a:pt x="66528" y="491363"/>
                  </a:moveTo>
                  <a:lnTo>
                    <a:pt x="66528" y="561848"/>
                  </a:lnTo>
                  <a:lnTo>
                    <a:pt x="104628" y="561848"/>
                  </a:lnTo>
                  <a:lnTo>
                    <a:pt x="104628" y="552323"/>
                  </a:lnTo>
                  <a:lnTo>
                    <a:pt x="69068" y="552323"/>
                  </a:lnTo>
                  <a:lnTo>
                    <a:pt x="85578" y="524020"/>
                  </a:lnTo>
                  <a:lnTo>
                    <a:pt x="66528" y="491363"/>
                  </a:lnTo>
                  <a:close/>
                </a:path>
                <a:path w="171450" h="600075">
                  <a:moveTo>
                    <a:pt x="154709" y="428700"/>
                  </a:moveTo>
                  <a:lnTo>
                    <a:pt x="147395" y="429164"/>
                  </a:lnTo>
                  <a:lnTo>
                    <a:pt x="140795" y="432343"/>
                  </a:lnTo>
                  <a:lnTo>
                    <a:pt x="135743" y="438023"/>
                  </a:lnTo>
                  <a:lnTo>
                    <a:pt x="104628" y="491363"/>
                  </a:lnTo>
                  <a:lnTo>
                    <a:pt x="104628" y="561848"/>
                  </a:lnTo>
                  <a:lnTo>
                    <a:pt x="107671" y="561848"/>
                  </a:lnTo>
                  <a:lnTo>
                    <a:pt x="168763" y="457200"/>
                  </a:lnTo>
                  <a:lnTo>
                    <a:pt x="171156" y="450006"/>
                  </a:lnTo>
                  <a:lnTo>
                    <a:pt x="170668" y="442706"/>
                  </a:lnTo>
                  <a:lnTo>
                    <a:pt x="167512" y="436143"/>
                  </a:lnTo>
                  <a:lnTo>
                    <a:pt x="161905" y="431164"/>
                  </a:lnTo>
                  <a:lnTo>
                    <a:pt x="154709" y="428700"/>
                  </a:lnTo>
                  <a:close/>
                </a:path>
                <a:path w="171450" h="600075">
                  <a:moveTo>
                    <a:pt x="85578" y="524020"/>
                  </a:moveTo>
                  <a:lnTo>
                    <a:pt x="69068" y="552323"/>
                  </a:lnTo>
                  <a:lnTo>
                    <a:pt x="102088" y="552323"/>
                  </a:lnTo>
                  <a:lnTo>
                    <a:pt x="85578" y="524020"/>
                  </a:lnTo>
                  <a:close/>
                </a:path>
                <a:path w="171450" h="600075">
                  <a:moveTo>
                    <a:pt x="104628" y="491363"/>
                  </a:moveTo>
                  <a:lnTo>
                    <a:pt x="85578" y="524020"/>
                  </a:lnTo>
                  <a:lnTo>
                    <a:pt x="102088" y="552323"/>
                  </a:lnTo>
                  <a:lnTo>
                    <a:pt x="104628" y="552323"/>
                  </a:lnTo>
                  <a:lnTo>
                    <a:pt x="104628" y="491363"/>
                  </a:lnTo>
                  <a:close/>
                </a:path>
                <a:path w="171450" h="600075">
                  <a:moveTo>
                    <a:pt x="104628" y="0"/>
                  </a:moveTo>
                  <a:lnTo>
                    <a:pt x="66528" y="0"/>
                  </a:lnTo>
                  <a:lnTo>
                    <a:pt x="66528" y="491363"/>
                  </a:lnTo>
                  <a:lnTo>
                    <a:pt x="85578" y="524020"/>
                  </a:lnTo>
                  <a:lnTo>
                    <a:pt x="104628" y="491363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4215" y="5777483"/>
              <a:ext cx="8878824" cy="108051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39111" y="6201156"/>
              <a:ext cx="3186684" cy="5135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17948" y="6208776"/>
              <a:ext cx="384048" cy="5135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94148" y="6201156"/>
              <a:ext cx="3203448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69922" y="6258255"/>
            <a:ext cx="587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ХАБАРНИЦТВО </a:t>
            </a:r>
            <a:r>
              <a:rPr sz="1800" b="1" spc="-45" dirty="0">
                <a:latin typeface="Times New Roman"/>
                <a:cs typeface="Times New Roman"/>
              </a:rPr>
              <a:t>ТА </a:t>
            </a:r>
            <a:r>
              <a:rPr sz="1800" b="1" dirty="0">
                <a:latin typeface="Times New Roman"/>
                <a:cs typeface="Times New Roman"/>
              </a:rPr>
              <a:t>НЕОБ</a:t>
            </a:r>
            <a:r>
              <a:rPr sz="1800" b="1" dirty="0">
                <a:latin typeface="Palladio Uralic"/>
                <a:cs typeface="Palladio Uralic"/>
              </a:rPr>
              <a:t>`</a:t>
            </a:r>
            <a:r>
              <a:rPr sz="1800" b="1" dirty="0">
                <a:latin typeface="Times New Roman"/>
                <a:cs typeface="Times New Roman"/>
              </a:rPr>
              <a:t>ЄКТИВНЕ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ОЦІНЮВАННЯ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260591" y="4062984"/>
            <a:ext cx="2883535" cy="1673860"/>
            <a:chOff x="6260591" y="4062984"/>
            <a:chExt cx="2883535" cy="1673860"/>
          </a:xfrm>
        </p:grpSpPr>
        <p:sp>
          <p:nvSpPr>
            <p:cNvPr id="47" name="object 47"/>
            <p:cNvSpPr/>
            <p:nvPr/>
          </p:nvSpPr>
          <p:spPr>
            <a:xfrm>
              <a:off x="6260591" y="4062984"/>
              <a:ext cx="2883407" cy="167335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0043" y="4700016"/>
              <a:ext cx="1196340" cy="5135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342378" y="4756530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5" dirty="0">
                <a:latin typeface="Times New Roman"/>
                <a:cs typeface="Times New Roman"/>
              </a:rPr>
              <a:t>М</a:t>
            </a:r>
            <a:r>
              <a:rPr sz="1800" b="1" spc="-5" dirty="0">
                <a:latin typeface="Times New Roman"/>
                <a:cs typeface="Times New Roman"/>
              </a:rPr>
              <a:t>АН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133344" y="4062984"/>
            <a:ext cx="2898775" cy="1673860"/>
            <a:chOff x="3133344" y="4062984"/>
            <a:chExt cx="2898775" cy="1673860"/>
          </a:xfrm>
        </p:grpSpPr>
        <p:sp>
          <p:nvSpPr>
            <p:cNvPr id="51" name="object 51"/>
            <p:cNvSpPr/>
            <p:nvPr/>
          </p:nvSpPr>
          <p:spPr>
            <a:xfrm>
              <a:off x="3133344" y="4062984"/>
              <a:ext cx="2898648" cy="167335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91127" y="4700016"/>
              <a:ext cx="1982724" cy="5135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822572" y="4756530"/>
            <a:ext cx="1700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СПИСУВАННЯ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0" y="4062984"/>
            <a:ext cx="2882265" cy="1673860"/>
            <a:chOff x="0" y="4062984"/>
            <a:chExt cx="2882265" cy="1673860"/>
          </a:xfrm>
        </p:grpSpPr>
        <p:sp>
          <p:nvSpPr>
            <p:cNvPr id="55" name="object 55"/>
            <p:cNvSpPr/>
            <p:nvPr/>
          </p:nvSpPr>
          <p:spPr>
            <a:xfrm>
              <a:off x="0" y="4062984"/>
              <a:ext cx="2881884" cy="167335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6156" y="4724400"/>
              <a:ext cx="2093976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01167" y="4773295"/>
            <a:ext cx="1844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ФАЛЬСИФІКАЦІЯ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375403" y="3544823"/>
            <a:ext cx="447040" cy="876300"/>
            <a:chOff x="4375403" y="3544823"/>
            <a:chExt cx="447040" cy="876300"/>
          </a:xfrm>
        </p:grpSpPr>
        <p:sp>
          <p:nvSpPr>
            <p:cNvPr id="59" name="object 59"/>
            <p:cNvSpPr/>
            <p:nvPr/>
          </p:nvSpPr>
          <p:spPr>
            <a:xfrm>
              <a:off x="4375403" y="3544823"/>
              <a:ext cx="446531" cy="8763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86421" y="3571874"/>
              <a:ext cx="171450" cy="600075"/>
            </a:xfrm>
            <a:custGeom>
              <a:avLst/>
              <a:gdLst/>
              <a:ahLst/>
              <a:cxnLst/>
              <a:rect l="l" t="t" r="r" b="b"/>
              <a:pathLst>
                <a:path w="171450" h="600075">
                  <a:moveTo>
                    <a:pt x="16446" y="428700"/>
                  </a:moveTo>
                  <a:lnTo>
                    <a:pt x="9251" y="431164"/>
                  </a:lnTo>
                  <a:lnTo>
                    <a:pt x="3643" y="436215"/>
                  </a:lnTo>
                  <a:lnTo>
                    <a:pt x="488" y="442801"/>
                  </a:lnTo>
                  <a:lnTo>
                    <a:pt x="0" y="450078"/>
                  </a:lnTo>
                  <a:lnTo>
                    <a:pt x="2393" y="457200"/>
                  </a:lnTo>
                  <a:lnTo>
                    <a:pt x="85578" y="599694"/>
                  </a:lnTo>
                  <a:lnTo>
                    <a:pt x="107597" y="561975"/>
                  </a:lnTo>
                  <a:lnTo>
                    <a:pt x="66528" y="561975"/>
                  </a:lnTo>
                  <a:lnTo>
                    <a:pt x="66528" y="491363"/>
                  </a:lnTo>
                  <a:lnTo>
                    <a:pt x="35413" y="438023"/>
                  </a:lnTo>
                  <a:lnTo>
                    <a:pt x="30360" y="432343"/>
                  </a:lnTo>
                  <a:lnTo>
                    <a:pt x="23760" y="429164"/>
                  </a:lnTo>
                  <a:lnTo>
                    <a:pt x="16446" y="428700"/>
                  </a:lnTo>
                  <a:close/>
                </a:path>
                <a:path w="171450" h="600075">
                  <a:moveTo>
                    <a:pt x="66528" y="491363"/>
                  </a:moveTo>
                  <a:lnTo>
                    <a:pt x="66528" y="561975"/>
                  </a:lnTo>
                  <a:lnTo>
                    <a:pt x="104628" y="561975"/>
                  </a:lnTo>
                  <a:lnTo>
                    <a:pt x="104628" y="552323"/>
                  </a:lnTo>
                  <a:lnTo>
                    <a:pt x="69068" y="552323"/>
                  </a:lnTo>
                  <a:lnTo>
                    <a:pt x="85578" y="524020"/>
                  </a:lnTo>
                  <a:lnTo>
                    <a:pt x="66528" y="491363"/>
                  </a:lnTo>
                  <a:close/>
                </a:path>
                <a:path w="171450" h="600075">
                  <a:moveTo>
                    <a:pt x="154709" y="428700"/>
                  </a:moveTo>
                  <a:lnTo>
                    <a:pt x="147395" y="429164"/>
                  </a:lnTo>
                  <a:lnTo>
                    <a:pt x="140795" y="432343"/>
                  </a:lnTo>
                  <a:lnTo>
                    <a:pt x="135743" y="438023"/>
                  </a:lnTo>
                  <a:lnTo>
                    <a:pt x="104628" y="491363"/>
                  </a:lnTo>
                  <a:lnTo>
                    <a:pt x="104628" y="561975"/>
                  </a:lnTo>
                  <a:lnTo>
                    <a:pt x="107597" y="561975"/>
                  </a:lnTo>
                  <a:lnTo>
                    <a:pt x="168763" y="457200"/>
                  </a:lnTo>
                  <a:lnTo>
                    <a:pt x="171156" y="450078"/>
                  </a:lnTo>
                  <a:lnTo>
                    <a:pt x="170668" y="442801"/>
                  </a:lnTo>
                  <a:lnTo>
                    <a:pt x="167512" y="436215"/>
                  </a:lnTo>
                  <a:lnTo>
                    <a:pt x="161905" y="431164"/>
                  </a:lnTo>
                  <a:lnTo>
                    <a:pt x="154709" y="428700"/>
                  </a:lnTo>
                  <a:close/>
                </a:path>
                <a:path w="171450" h="600075">
                  <a:moveTo>
                    <a:pt x="85578" y="524020"/>
                  </a:moveTo>
                  <a:lnTo>
                    <a:pt x="69068" y="552323"/>
                  </a:lnTo>
                  <a:lnTo>
                    <a:pt x="102088" y="552323"/>
                  </a:lnTo>
                  <a:lnTo>
                    <a:pt x="85578" y="524020"/>
                  </a:lnTo>
                  <a:close/>
                </a:path>
                <a:path w="171450" h="600075">
                  <a:moveTo>
                    <a:pt x="104628" y="491363"/>
                  </a:moveTo>
                  <a:lnTo>
                    <a:pt x="85578" y="524020"/>
                  </a:lnTo>
                  <a:lnTo>
                    <a:pt x="102088" y="552323"/>
                  </a:lnTo>
                  <a:lnTo>
                    <a:pt x="104628" y="552323"/>
                  </a:lnTo>
                  <a:lnTo>
                    <a:pt x="104628" y="491363"/>
                  </a:lnTo>
                  <a:close/>
                </a:path>
                <a:path w="171450" h="600075">
                  <a:moveTo>
                    <a:pt x="104628" y="0"/>
                  </a:moveTo>
                  <a:lnTo>
                    <a:pt x="66528" y="0"/>
                  </a:lnTo>
                  <a:lnTo>
                    <a:pt x="66528" y="491363"/>
                  </a:lnTo>
                  <a:lnTo>
                    <a:pt x="85578" y="524020"/>
                  </a:lnTo>
                  <a:lnTo>
                    <a:pt x="104628" y="491363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99644"/>
            <a:ext cx="9044940" cy="2894330"/>
            <a:chOff x="99060" y="199644"/>
            <a:chExt cx="9044940" cy="2894330"/>
          </a:xfrm>
        </p:grpSpPr>
        <p:sp>
          <p:nvSpPr>
            <p:cNvPr id="3" name="object 3"/>
            <p:cNvSpPr/>
            <p:nvPr/>
          </p:nvSpPr>
          <p:spPr>
            <a:xfrm>
              <a:off x="1773936" y="199644"/>
              <a:ext cx="7370063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" y="539496"/>
              <a:ext cx="4337304" cy="1789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8512" y="990599"/>
              <a:ext cx="2895600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2099" y="1356360"/>
              <a:ext cx="179679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6007" y="1066038"/>
            <a:ext cx="2441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АК</a:t>
            </a:r>
            <a:r>
              <a:rPr sz="2400" b="1" spc="-1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ДЕМІЧН</a:t>
            </a:r>
            <a:r>
              <a:rPr sz="2400" b="1" spc="5" dirty="0">
                <a:latin typeface="Times New Roman"/>
                <a:cs typeface="Times New Roman"/>
              </a:rPr>
              <a:t>И</a:t>
            </a:r>
            <a:r>
              <a:rPr sz="2400" b="1" dirty="0">
                <a:latin typeface="Times New Roman"/>
                <a:cs typeface="Times New Roman"/>
              </a:rPr>
              <a:t>Й  </a:t>
            </a:r>
            <a:r>
              <a:rPr sz="2400" b="1" spc="-35" dirty="0">
                <a:latin typeface="Times New Roman"/>
                <a:cs typeface="Times New Roman"/>
              </a:rPr>
              <a:t>ПЛАГІАТ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4009" y="330581"/>
            <a:ext cx="4248785" cy="2308860"/>
          </a:xfrm>
          <a:custGeom>
            <a:avLst/>
            <a:gdLst/>
            <a:ahLst/>
            <a:cxnLst/>
            <a:rect l="l" t="t" r="r" b="b"/>
            <a:pathLst>
              <a:path w="4248784" h="2308860">
                <a:moveTo>
                  <a:pt x="4248531" y="0"/>
                </a:moveTo>
                <a:lnTo>
                  <a:pt x="0" y="0"/>
                </a:lnTo>
                <a:lnTo>
                  <a:pt x="0" y="2308352"/>
                </a:lnTo>
                <a:lnTo>
                  <a:pt x="4248531" y="2308352"/>
                </a:lnTo>
                <a:lnTo>
                  <a:pt x="4248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36338" y="356108"/>
            <a:ext cx="407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оприлюднення </a:t>
            </a:r>
            <a:r>
              <a:rPr sz="1800" i="1" spc="-15" dirty="0">
                <a:latin typeface="Times New Roman"/>
                <a:cs typeface="Times New Roman"/>
              </a:rPr>
              <a:t>(частково </a:t>
            </a:r>
            <a:r>
              <a:rPr sz="1800" i="1" spc="-10" dirty="0">
                <a:latin typeface="Times New Roman"/>
                <a:cs typeface="Times New Roman"/>
              </a:rPr>
              <a:t>або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повністю)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6338" y="630428"/>
            <a:ext cx="1219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Times New Roman"/>
                <a:cs typeface="Times New Roman"/>
              </a:rPr>
              <a:t>наукових  </a:t>
            </a:r>
            <a:r>
              <a:rPr sz="1800" i="1" dirty="0">
                <a:latin typeface="Times New Roman"/>
                <a:cs typeface="Times New Roman"/>
              </a:rPr>
              <a:t>отриманих  р</a:t>
            </a:r>
            <a:r>
              <a:rPr sz="1800" i="1" spc="-20" dirty="0">
                <a:latin typeface="Times New Roman"/>
                <a:cs typeface="Times New Roman"/>
              </a:rPr>
              <a:t>е</a:t>
            </a:r>
            <a:r>
              <a:rPr sz="1800" i="1" spc="-10" dirty="0">
                <a:latin typeface="Times New Roman"/>
                <a:cs typeface="Times New Roman"/>
              </a:rPr>
              <a:t>з</a:t>
            </a:r>
            <a:r>
              <a:rPr sz="1800" i="1" spc="-45" dirty="0">
                <a:latin typeface="Times New Roman"/>
                <a:cs typeface="Times New Roman"/>
              </a:rPr>
              <a:t>у</a:t>
            </a:r>
            <a:r>
              <a:rPr sz="1800" i="1" spc="-5" dirty="0">
                <a:latin typeface="Times New Roman"/>
                <a:cs typeface="Times New Roman"/>
              </a:rPr>
              <a:t>л</a:t>
            </a:r>
            <a:r>
              <a:rPr sz="1800" i="1" spc="-35" dirty="0">
                <a:latin typeface="Times New Roman"/>
                <a:cs typeface="Times New Roman"/>
              </a:rPr>
              <a:t>ь</a:t>
            </a:r>
            <a:r>
              <a:rPr sz="1800" i="1" spc="15" dirty="0">
                <a:latin typeface="Times New Roman"/>
                <a:cs typeface="Times New Roman"/>
              </a:rPr>
              <a:t>т</a:t>
            </a:r>
            <a:r>
              <a:rPr sz="1800" i="1" dirty="0">
                <a:latin typeface="Times New Roman"/>
                <a:cs typeface="Times New Roman"/>
              </a:rPr>
              <a:t>атів  </a:t>
            </a:r>
            <a:r>
              <a:rPr sz="1800" i="1" spc="-15" dirty="0">
                <a:latin typeface="Times New Roman"/>
                <a:cs typeface="Times New Roman"/>
              </a:rPr>
              <a:t>(</a:t>
            </a:r>
            <a:r>
              <a:rPr sz="1800" i="1" spc="5" dirty="0">
                <a:latin typeface="Times New Roman"/>
                <a:cs typeface="Times New Roman"/>
              </a:rPr>
              <a:t>т</a:t>
            </a:r>
            <a:r>
              <a:rPr sz="1800" i="1" spc="-30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о</a:t>
            </a:r>
            <a:r>
              <a:rPr sz="1800" i="1" spc="-25" dirty="0">
                <a:latin typeface="Times New Roman"/>
                <a:cs typeface="Times New Roman"/>
              </a:rPr>
              <a:t>р</a:t>
            </a:r>
            <a:r>
              <a:rPr sz="1800" i="1" dirty="0">
                <a:latin typeface="Times New Roman"/>
                <a:cs typeface="Times New Roman"/>
              </a:rPr>
              <a:t>чост</a:t>
            </a:r>
            <a:r>
              <a:rPr sz="1800" i="1" spc="15" dirty="0">
                <a:latin typeface="Times New Roman"/>
                <a:cs typeface="Times New Roman"/>
              </a:rPr>
              <a:t>і</a:t>
            </a:r>
            <a:r>
              <a:rPr sz="1800" i="1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0505" y="630428"/>
            <a:ext cx="1103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4224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(творчих)  іншими  </a:t>
            </a:r>
            <a:r>
              <a:rPr sz="1800" i="1" dirty="0">
                <a:latin typeface="Times New Roman"/>
                <a:cs typeface="Times New Roman"/>
              </a:rPr>
              <a:t>власного</a:t>
            </a:r>
            <a:endParaRPr sz="1800">
              <a:latin typeface="Times New Roman"/>
              <a:cs typeface="Times New Roman"/>
            </a:endParaRPr>
          </a:p>
          <a:p>
            <a:pPr marL="3429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та/або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6338" y="1727961"/>
            <a:ext cx="239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86230" algn="l"/>
              </a:tabLst>
            </a:pPr>
            <a:r>
              <a:rPr sz="1800" i="1" dirty="0">
                <a:latin typeface="Times New Roman"/>
                <a:cs typeface="Times New Roman"/>
              </a:rPr>
              <a:t>опу</a:t>
            </a:r>
            <a:r>
              <a:rPr sz="1800" i="1" spc="-50" dirty="0">
                <a:latin typeface="Times New Roman"/>
                <a:cs typeface="Times New Roman"/>
              </a:rPr>
              <a:t>б</a:t>
            </a:r>
            <a:r>
              <a:rPr sz="1800" i="1" spc="-5" dirty="0">
                <a:latin typeface="Times New Roman"/>
                <a:cs typeface="Times New Roman"/>
              </a:rPr>
              <a:t>лі</a:t>
            </a:r>
            <a:r>
              <a:rPr sz="1800" i="1" spc="-80" dirty="0">
                <a:latin typeface="Times New Roman"/>
                <a:cs typeface="Times New Roman"/>
              </a:rPr>
              <a:t>к</a:t>
            </a:r>
            <a:r>
              <a:rPr sz="1800" i="1" dirty="0">
                <a:latin typeface="Times New Roman"/>
                <a:cs typeface="Times New Roman"/>
              </a:rPr>
              <a:t>о</a:t>
            </a:r>
            <a:r>
              <a:rPr sz="1800" i="1" spc="-15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аних	</a:t>
            </a:r>
            <a:r>
              <a:rPr sz="1800" i="1" spc="-5" dirty="0">
                <a:latin typeface="Times New Roman"/>
                <a:cs typeface="Times New Roman"/>
              </a:rPr>
              <a:t>те</a:t>
            </a:r>
            <a:r>
              <a:rPr sz="1800" i="1" spc="-75" dirty="0">
                <a:latin typeface="Times New Roman"/>
                <a:cs typeface="Times New Roman"/>
              </a:rPr>
              <a:t>к</a:t>
            </a:r>
            <a:r>
              <a:rPr sz="1800" i="1" dirty="0">
                <a:latin typeface="Times New Roman"/>
                <a:cs typeface="Times New Roman"/>
              </a:rPr>
              <a:t>стів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3488" y="630428"/>
            <a:ext cx="14846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02565" algn="r">
              <a:lnSpc>
                <a:spcPct val="100000"/>
              </a:lnSpc>
              <a:spcBef>
                <a:spcPts val="100"/>
              </a:spcBef>
              <a:tabLst>
                <a:tab pos="1257300" algn="l"/>
              </a:tabLst>
            </a:pPr>
            <a:r>
              <a:rPr sz="1800" i="1" spc="10" dirty="0">
                <a:latin typeface="Times New Roman"/>
                <a:cs typeface="Times New Roman"/>
              </a:rPr>
              <a:t>р</a:t>
            </a:r>
            <a:r>
              <a:rPr sz="1800" i="1" spc="-20" dirty="0">
                <a:latin typeface="Times New Roman"/>
                <a:cs typeface="Times New Roman"/>
              </a:rPr>
              <a:t>е</a:t>
            </a:r>
            <a:r>
              <a:rPr sz="1800" i="1" spc="-10" dirty="0">
                <a:latin typeface="Times New Roman"/>
                <a:cs typeface="Times New Roman"/>
              </a:rPr>
              <a:t>з</a:t>
            </a:r>
            <a:r>
              <a:rPr sz="1800" i="1" spc="-45" dirty="0">
                <a:latin typeface="Times New Roman"/>
                <a:cs typeface="Times New Roman"/>
              </a:rPr>
              <a:t>у</a:t>
            </a:r>
            <a:r>
              <a:rPr sz="1800" i="1" spc="-5" dirty="0">
                <a:latin typeface="Times New Roman"/>
                <a:cs typeface="Times New Roman"/>
              </a:rPr>
              <a:t>л</a:t>
            </a:r>
            <a:r>
              <a:rPr sz="1800" i="1" spc="-35" dirty="0">
                <a:latin typeface="Times New Roman"/>
                <a:cs typeface="Times New Roman"/>
              </a:rPr>
              <a:t>ь</a:t>
            </a:r>
            <a:r>
              <a:rPr sz="1800" i="1" spc="15" dirty="0">
                <a:latin typeface="Times New Roman"/>
                <a:cs typeface="Times New Roman"/>
              </a:rPr>
              <a:t>т</a:t>
            </a:r>
            <a:r>
              <a:rPr sz="1800" i="1" dirty="0">
                <a:latin typeface="Times New Roman"/>
                <a:cs typeface="Times New Roman"/>
              </a:rPr>
              <a:t>атів,  о</a:t>
            </a:r>
            <a:r>
              <a:rPr sz="1800" i="1" spc="-45" dirty="0">
                <a:latin typeface="Times New Roman"/>
                <a:cs typeface="Times New Roman"/>
              </a:rPr>
              <a:t>с</a:t>
            </a:r>
            <a:r>
              <a:rPr sz="1800" i="1" spc="-25" dirty="0">
                <a:latin typeface="Times New Roman"/>
                <a:cs typeface="Times New Roman"/>
              </a:rPr>
              <a:t>о</a:t>
            </a:r>
            <a:r>
              <a:rPr sz="1800" i="1" spc="-10" dirty="0">
                <a:latin typeface="Times New Roman"/>
                <a:cs typeface="Times New Roman"/>
              </a:rPr>
              <a:t>б</a:t>
            </a:r>
            <a:r>
              <a:rPr sz="1800" i="1" dirty="0">
                <a:latin typeface="Times New Roman"/>
                <a:cs typeface="Times New Roman"/>
              </a:rPr>
              <a:t>ами,	як  дос</a:t>
            </a:r>
            <a:r>
              <a:rPr sz="1800" i="1" spc="-5" dirty="0">
                <a:latin typeface="Times New Roman"/>
                <a:cs typeface="Times New Roman"/>
              </a:rPr>
              <a:t>лід</a:t>
            </a:r>
            <a:r>
              <a:rPr sz="1800" i="1" spc="-20" dirty="0">
                <a:latin typeface="Times New Roman"/>
                <a:cs typeface="Times New Roman"/>
              </a:rPr>
              <a:t>ж</a:t>
            </a:r>
            <a:r>
              <a:rPr sz="1800" i="1" dirty="0">
                <a:latin typeface="Times New Roman"/>
                <a:cs typeface="Times New Roman"/>
              </a:rPr>
              <a:t>ен</a:t>
            </a:r>
            <a:r>
              <a:rPr sz="1800" i="1" spc="-20" dirty="0">
                <a:latin typeface="Times New Roman"/>
                <a:cs typeface="Times New Roman"/>
              </a:rPr>
              <a:t>н</a:t>
            </a:r>
            <a:r>
              <a:rPr sz="1800" i="1" dirty="0">
                <a:latin typeface="Times New Roman"/>
                <a:cs typeface="Times New Roman"/>
              </a:rPr>
              <a:t>я  </a:t>
            </a:r>
            <a:r>
              <a:rPr sz="1800" i="1" spc="-5" dirty="0">
                <a:latin typeface="Times New Roman"/>
                <a:cs typeface="Times New Roman"/>
              </a:rPr>
              <a:t>відт</a:t>
            </a:r>
            <a:r>
              <a:rPr sz="1800" i="1" spc="-30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орення  </a:t>
            </a:r>
            <a:r>
              <a:rPr sz="1800" i="1" spc="-15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оприлюднених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861310"/>
            <a:ext cx="9144000" cy="4025265"/>
            <a:chOff x="0" y="2861310"/>
            <a:chExt cx="9144000" cy="4025265"/>
          </a:xfrm>
        </p:grpSpPr>
        <p:sp>
          <p:nvSpPr>
            <p:cNvPr id="15" name="object 15"/>
            <p:cNvSpPr/>
            <p:nvPr/>
          </p:nvSpPr>
          <p:spPr>
            <a:xfrm>
              <a:off x="0" y="3233926"/>
              <a:ext cx="7612380" cy="36240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56" y="2889885"/>
              <a:ext cx="7200753" cy="39681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56" y="2889885"/>
              <a:ext cx="7200900" cy="3968115"/>
            </a:xfrm>
            <a:custGeom>
              <a:avLst/>
              <a:gdLst/>
              <a:ahLst/>
              <a:cxnLst/>
              <a:rect l="l" t="t" r="r" b="b"/>
              <a:pathLst>
                <a:path w="7200900" h="3968115">
                  <a:moveTo>
                    <a:pt x="0" y="661415"/>
                  </a:moveTo>
                  <a:lnTo>
                    <a:pt x="1660" y="614184"/>
                  </a:lnTo>
                  <a:lnTo>
                    <a:pt x="6567" y="567849"/>
                  </a:lnTo>
                  <a:lnTo>
                    <a:pt x="14609" y="522521"/>
                  </a:lnTo>
                  <a:lnTo>
                    <a:pt x="25674" y="478313"/>
                  </a:lnTo>
                  <a:lnTo>
                    <a:pt x="39649" y="435336"/>
                  </a:lnTo>
                  <a:lnTo>
                    <a:pt x="56423" y="393702"/>
                  </a:lnTo>
                  <a:lnTo>
                    <a:pt x="75884" y="353524"/>
                  </a:lnTo>
                  <a:lnTo>
                    <a:pt x="97920" y="314914"/>
                  </a:lnTo>
                  <a:lnTo>
                    <a:pt x="122420" y="277983"/>
                  </a:lnTo>
                  <a:lnTo>
                    <a:pt x="149270" y="242843"/>
                  </a:lnTo>
                  <a:lnTo>
                    <a:pt x="178360" y="209607"/>
                  </a:lnTo>
                  <a:lnTo>
                    <a:pt x="209577" y="178387"/>
                  </a:lnTo>
                  <a:lnTo>
                    <a:pt x="242809" y="149293"/>
                  </a:lnTo>
                  <a:lnTo>
                    <a:pt x="277945" y="122439"/>
                  </a:lnTo>
                  <a:lnTo>
                    <a:pt x="314873" y="97936"/>
                  </a:lnTo>
                  <a:lnTo>
                    <a:pt x="353480" y="75897"/>
                  </a:lnTo>
                  <a:lnTo>
                    <a:pt x="393655" y="56433"/>
                  </a:lnTo>
                  <a:lnTo>
                    <a:pt x="435285" y="39656"/>
                  </a:lnTo>
                  <a:lnTo>
                    <a:pt x="478260" y="25678"/>
                  </a:lnTo>
                  <a:lnTo>
                    <a:pt x="522466" y="14612"/>
                  </a:lnTo>
                  <a:lnTo>
                    <a:pt x="567793" y="6568"/>
                  </a:lnTo>
                  <a:lnTo>
                    <a:pt x="614128" y="1660"/>
                  </a:lnTo>
                  <a:lnTo>
                    <a:pt x="661358" y="0"/>
                  </a:lnTo>
                  <a:lnTo>
                    <a:pt x="6539464" y="0"/>
                  </a:lnTo>
                  <a:lnTo>
                    <a:pt x="6586695" y="1660"/>
                  </a:lnTo>
                  <a:lnTo>
                    <a:pt x="6633028" y="6568"/>
                  </a:lnTo>
                  <a:lnTo>
                    <a:pt x="6678353" y="14612"/>
                  </a:lnTo>
                  <a:lnTo>
                    <a:pt x="6722557" y="25678"/>
                  </a:lnTo>
                  <a:lnTo>
                    <a:pt x="6765529" y="39656"/>
                  </a:lnTo>
                  <a:lnTo>
                    <a:pt x="6807156" y="56433"/>
                  </a:lnTo>
                  <a:lnTo>
                    <a:pt x="6847327" y="75897"/>
                  </a:lnTo>
                  <a:lnTo>
                    <a:pt x="6885931" y="97936"/>
                  </a:lnTo>
                  <a:lnTo>
                    <a:pt x="6922854" y="122439"/>
                  </a:lnTo>
                  <a:lnTo>
                    <a:pt x="6957985" y="149293"/>
                  </a:lnTo>
                  <a:lnTo>
                    <a:pt x="6991213" y="178387"/>
                  </a:lnTo>
                  <a:lnTo>
                    <a:pt x="7022426" y="209607"/>
                  </a:lnTo>
                  <a:lnTo>
                    <a:pt x="7051511" y="242843"/>
                  </a:lnTo>
                  <a:lnTo>
                    <a:pt x="7078357" y="277983"/>
                  </a:lnTo>
                  <a:lnTo>
                    <a:pt x="7102852" y="314914"/>
                  </a:lnTo>
                  <a:lnTo>
                    <a:pt x="7124884" y="353524"/>
                  </a:lnTo>
                  <a:lnTo>
                    <a:pt x="7144342" y="393702"/>
                  </a:lnTo>
                  <a:lnTo>
                    <a:pt x="7161113" y="435336"/>
                  </a:lnTo>
                  <a:lnTo>
                    <a:pt x="7175085" y="478313"/>
                  </a:lnTo>
                  <a:lnTo>
                    <a:pt x="7186147" y="522521"/>
                  </a:lnTo>
                  <a:lnTo>
                    <a:pt x="7194187" y="567849"/>
                  </a:lnTo>
                  <a:lnTo>
                    <a:pt x="7199093" y="614184"/>
                  </a:lnTo>
                  <a:lnTo>
                    <a:pt x="7200753" y="661415"/>
                  </a:lnTo>
                  <a:lnTo>
                    <a:pt x="7200753" y="3306749"/>
                  </a:lnTo>
                  <a:lnTo>
                    <a:pt x="7199093" y="3353982"/>
                  </a:lnTo>
                  <a:lnTo>
                    <a:pt x="7194187" y="3400318"/>
                  </a:lnTo>
                  <a:lnTo>
                    <a:pt x="7186147" y="3445645"/>
                  </a:lnTo>
                  <a:lnTo>
                    <a:pt x="7175085" y="3489853"/>
                  </a:lnTo>
                  <a:lnTo>
                    <a:pt x="7161113" y="3532828"/>
                  </a:lnTo>
                  <a:lnTo>
                    <a:pt x="7144342" y="3574459"/>
                  </a:lnTo>
                  <a:lnTo>
                    <a:pt x="7124884" y="3614635"/>
                  </a:lnTo>
                  <a:lnTo>
                    <a:pt x="7102852" y="3653242"/>
                  </a:lnTo>
                  <a:lnTo>
                    <a:pt x="7078357" y="3690170"/>
                  </a:lnTo>
                  <a:lnTo>
                    <a:pt x="7051511" y="3725306"/>
                  </a:lnTo>
                  <a:lnTo>
                    <a:pt x="7022426" y="3758539"/>
                  </a:lnTo>
                  <a:lnTo>
                    <a:pt x="6991213" y="3789756"/>
                  </a:lnTo>
                  <a:lnTo>
                    <a:pt x="6957985" y="3818845"/>
                  </a:lnTo>
                  <a:lnTo>
                    <a:pt x="6922854" y="3845696"/>
                  </a:lnTo>
                  <a:lnTo>
                    <a:pt x="6885931" y="3870195"/>
                  </a:lnTo>
                  <a:lnTo>
                    <a:pt x="6847327" y="3892231"/>
                  </a:lnTo>
                  <a:lnTo>
                    <a:pt x="6807156" y="3911692"/>
                  </a:lnTo>
                  <a:lnTo>
                    <a:pt x="6765529" y="3928466"/>
                  </a:lnTo>
                  <a:lnTo>
                    <a:pt x="6722557" y="3942441"/>
                  </a:lnTo>
                  <a:lnTo>
                    <a:pt x="6678353" y="3953505"/>
                  </a:lnTo>
                  <a:lnTo>
                    <a:pt x="6633028" y="3961547"/>
                  </a:lnTo>
                  <a:lnTo>
                    <a:pt x="6586695" y="3966454"/>
                  </a:lnTo>
                  <a:lnTo>
                    <a:pt x="6539464" y="3968114"/>
                  </a:lnTo>
                  <a:lnTo>
                    <a:pt x="661358" y="3968114"/>
                  </a:lnTo>
                  <a:lnTo>
                    <a:pt x="614128" y="3966454"/>
                  </a:lnTo>
                  <a:lnTo>
                    <a:pt x="567793" y="3961547"/>
                  </a:lnTo>
                  <a:lnTo>
                    <a:pt x="522466" y="3953505"/>
                  </a:lnTo>
                  <a:lnTo>
                    <a:pt x="478260" y="3942441"/>
                  </a:lnTo>
                  <a:lnTo>
                    <a:pt x="435285" y="3928466"/>
                  </a:lnTo>
                  <a:lnTo>
                    <a:pt x="393655" y="3911692"/>
                  </a:lnTo>
                  <a:lnTo>
                    <a:pt x="353480" y="3892231"/>
                  </a:lnTo>
                  <a:lnTo>
                    <a:pt x="314873" y="3870195"/>
                  </a:lnTo>
                  <a:lnTo>
                    <a:pt x="277945" y="3845696"/>
                  </a:lnTo>
                  <a:lnTo>
                    <a:pt x="242809" y="3818845"/>
                  </a:lnTo>
                  <a:lnTo>
                    <a:pt x="209577" y="3789756"/>
                  </a:lnTo>
                  <a:lnTo>
                    <a:pt x="178360" y="3758539"/>
                  </a:lnTo>
                  <a:lnTo>
                    <a:pt x="149270" y="3725306"/>
                  </a:lnTo>
                  <a:lnTo>
                    <a:pt x="122420" y="3690170"/>
                  </a:lnTo>
                  <a:lnTo>
                    <a:pt x="97920" y="3653242"/>
                  </a:lnTo>
                  <a:lnTo>
                    <a:pt x="75884" y="3614635"/>
                  </a:lnTo>
                  <a:lnTo>
                    <a:pt x="56423" y="3574459"/>
                  </a:lnTo>
                  <a:lnTo>
                    <a:pt x="39649" y="3532828"/>
                  </a:lnTo>
                  <a:lnTo>
                    <a:pt x="25674" y="3489853"/>
                  </a:lnTo>
                  <a:lnTo>
                    <a:pt x="14609" y="3445645"/>
                  </a:lnTo>
                  <a:lnTo>
                    <a:pt x="6567" y="3400318"/>
                  </a:lnTo>
                  <a:lnTo>
                    <a:pt x="1660" y="3353982"/>
                  </a:lnTo>
                  <a:lnTo>
                    <a:pt x="0" y="3306749"/>
                  </a:lnTo>
                  <a:lnTo>
                    <a:pt x="0" y="66141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8991" y="3852672"/>
              <a:ext cx="4255007" cy="18821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90132" y="4119372"/>
              <a:ext cx="1792223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5479" y="4485132"/>
              <a:ext cx="3081528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39255" y="4850892"/>
              <a:ext cx="2020824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23534" y="4195953"/>
            <a:ext cx="2627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45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ОЗНАКИ  </a:t>
            </a:r>
            <a:r>
              <a:rPr sz="2400" b="1" spc="-5" dirty="0">
                <a:latin typeface="Times New Roman"/>
                <a:cs typeface="Times New Roman"/>
              </a:rPr>
              <a:t>АК</a:t>
            </a:r>
            <a:r>
              <a:rPr sz="2400" b="1" spc="-1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ДЕМІЧН</a:t>
            </a:r>
            <a:r>
              <a:rPr sz="2400" b="1" spc="5" dirty="0">
                <a:latin typeface="Times New Roman"/>
                <a:cs typeface="Times New Roman"/>
              </a:rPr>
              <a:t>О</a:t>
            </a:r>
            <a:r>
              <a:rPr sz="2400" b="1" spc="-65" dirty="0"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  <a:p>
            <a:pPr marL="506730">
              <a:lnSpc>
                <a:spcPct val="100000"/>
              </a:lnSpc>
            </a:pPr>
            <a:r>
              <a:rPr sz="2400" b="1" spc="-30" dirty="0">
                <a:latin typeface="Times New Roman"/>
                <a:cs typeface="Times New Roman"/>
              </a:rPr>
              <a:t>ПЛАГІАТУ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537" y="3069043"/>
            <a:ext cx="4392930" cy="3789045"/>
          </a:xfrm>
          <a:custGeom>
            <a:avLst/>
            <a:gdLst/>
            <a:ahLst/>
            <a:cxnLst/>
            <a:rect l="l" t="t" r="r" b="b"/>
            <a:pathLst>
              <a:path w="4392930" h="3789045">
                <a:moveTo>
                  <a:pt x="4392549" y="0"/>
                </a:moveTo>
                <a:lnTo>
                  <a:pt x="0" y="0"/>
                </a:lnTo>
                <a:lnTo>
                  <a:pt x="0" y="3788953"/>
                </a:lnTo>
                <a:lnTo>
                  <a:pt x="4392549" y="3788953"/>
                </a:lnTo>
                <a:lnTo>
                  <a:pt x="4392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6303" y="2002282"/>
            <a:ext cx="8268334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9729" marR="5080">
              <a:lnSpc>
                <a:spcPct val="100000"/>
              </a:lnSpc>
              <a:spcBef>
                <a:spcPts val="100"/>
              </a:spcBef>
              <a:tabLst>
                <a:tab pos="4986655" algn="l"/>
                <a:tab pos="6327775" algn="l"/>
                <a:tab pos="7038340" algn="l"/>
                <a:tab pos="795274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т</a:t>
            </a:r>
            <a:r>
              <a:rPr sz="1800" i="1" spc="-30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орів	</a:t>
            </a:r>
            <a:r>
              <a:rPr sz="1800" i="1" spc="-5" dirty="0">
                <a:latin typeface="Times New Roman"/>
                <a:cs typeface="Times New Roman"/>
              </a:rPr>
              <a:t>ми</a:t>
            </a:r>
            <a:r>
              <a:rPr sz="1800" i="1" spc="5" dirty="0">
                <a:latin typeface="Times New Roman"/>
                <a:cs typeface="Times New Roman"/>
              </a:rPr>
              <a:t>с</a:t>
            </a:r>
            <a:r>
              <a:rPr sz="1800" i="1" spc="-5" dirty="0">
                <a:latin typeface="Times New Roman"/>
                <a:cs typeface="Times New Roman"/>
              </a:rPr>
              <a:t>тецт</a:t>
            </a:r>
            <a:r>
              <a:rPr sz="1800" i="1" spc="-20" dirty="0">
                <a:latin typeface="Times New Roman"/>
                <a:cs typeface="Times New Roman"/>
              </a:rPr>
              <a:t>в</a:t>
            </a:r>
            <a:r>
              <a:rPr sz="1800" i="1" spc="15" dirty="0">
                <a:latin typeface="Times New Roman"/>
                <a:cs typeface="Times New Roman"/>
              </a:rPr>
              <a:t>а</a:t>
            </a:r>
            <a:r>
              <a:rPr sz="1800" i="1" dirty="0">
                <a:latin typeface="Times New Roman"/>
                <a:cs typeface="Times New Roman"/>
              </a:rPr>
              <a:t>)	інших	авторів	</a:t>
            </a:r>
            <a:r>
              <a:rPr sz="1800" i="1" spc="-10" dirty="0">
                <a:latin typeface="Times New Roman"/>
                <a:cs typeface="Times New Roman"/>
              </a:rPr>
              <a:t>б</a:t>
            </a:r>
            <a:r>
              <a:rPr sz="1800" i="1" spc="-20" dirty="0">
                <a:latin typeface="Times New Roman"/>
                <a:cs typeface="Times New Roman"/>
              </a:rPr>
              <a:t>е</a:t>
            </a:r>
            <a:r>
              <a:rPr sz="1800" i="1" dirty="0">
                <a:latin typeface="Times New Roman"/>
                <a:cs typeface="Times New Roman"/>
              </a:rPr>
              <a:t>з  </a:t>
            </a:r>
            <a:r>
              <a:rPr sz="1800" i="1" spc="-5" dirty="0">
                <a:latin typeface="Times New Roman"/>
                <a:cs typeface="Times New Roman"/>
              </a:rPr>
              <a:t>зазначення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авторства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299085" marR="403796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  <a:tab pos="1623695" algn="l"/>
                <a:tab pos="1997075" algn="l"/>
                <a:tab pos="3184525" algn="l"/>
              </a:tabLst>
            </a:pP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б</a:t>
            </a:r>
            <a:r>
              <a:rPr sz="1800" spc="10" dirty="0">
                <a:latin typeface="Times New Roman"/>
                <a:cs typeface="Times New Roman"/>
              </a:rPr>
              <a:t>'</a:t>
            </a:r>
            <a:r>
              <a:rPr sz="1800" spc="-5" dirty="0">
                <a:latin typeface="Times New Roman"/>
                <a:cs typeface="Times New Roman"/>
              </a:rPr>
              <a:t>є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ми	є	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ки	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ь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  процесу </a:t>
            </a:r>
            <a:r>
              <a:rPr sz="1800" spc="-5" dirty="0">
                <a:latin typeface="Times New Roman"/>
                <a:cs typeface="Times New Roman"/>
              </a:rPr>
              <a:t>чи </a:t>
            </a:r>
            <a:r>
              <a:rPr sz="1800" spc="-25" dirty="0">
                <a:latin typeface="Times New Roman"/>
                <a:cs typeface="Times New Roman"/>
              </a:rPr>
              <a:t>наукової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діяльності;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  <a:tab pos="1431290" algn="l"/>
                <a:tab pos="3022600" algn="l"/>
                <a:tab pos="4126229" algn="l"/>
              </a:tabLst>
            </a:pPr>
            <a:r>
              <a:rPr sz="1800" spc="-15" dirty="0">
                <a:latin typeface="Times New Roman"/>
                <a:cs typeface="Times New Roman"/>
              </a:rPr>
              <a:t>об'єктом	</a:t>
            </a:r>
            <a:r>
              <a:rPr sz="1800" spc="-10" dirty="0">
                <a:latin typeface="Times New Roman"/>
                <a:cs typeface="Times New Roman"/>
              </a:rPr>
              <a:t>академічного	</a:t>
            </a:r>
            <a:r>
              <a:rPr sz="1800" spc="-15" dirty="0">
                <a:latin typeface="Times New Roman"/>
                <a:cs typeface="Times New Roman"/>
              </a:rPr>
              <a:t>плагіату	</a:t>
            </a:r>
            <a:r>
              <a:rPr sz="1800" dirty="0">
                <a:latin typeface="Times New Roman"/>
                <a:cs typeface="Times New Roman"/>
              </a:rPr>
              <a:t>є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tabLst>
                <a:tab pos="1542415" algn="l"/>
                <a:tab pos="2127885" algn="l"/>
                <a:tab pos="3265170" algn="l"/>
              </a:tabLst>
            </a:pPr>
            <a:r>
              <a:rPr sz="1800" spc="-25" dirty="0">
                <a:latin typeface="Times New Roman"/>
                <a:cs typeface="Times New Roman"/>
              </a:rPr>
              <a:t>науковий	</a:t>
            </a:r>
            <a:r>
              <a:rPr sz="1800" spc="-5" dirty="0">
                <a:latin typeface="Times New Roman"/>
                <a:cs typeface="Times New Roman"/>
              </a:rPr>
              <a:t>чи	</a:t>
            </a:r>
            <a:r>
              <a:rPr sz="1800" spc="-15" dirty="0">
                <a:latin typeface="Times New Roman"/>
                <a:cs typeface="Times New Roman"/>
              </a:rPr>
              <a:t>творчий	</a:t>
            </a:r>
            <a:r>
              <a:rPr sz="1800" spc="-35" dirty="0">
                <a:latin typeface="Times New Roman"/>
                <a:cs typeface="Times New Roman"/>
              </a:rPr>
              <a:t>результат,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303" y="4192651"/>
            <a:ext cx="4237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отриманий іншими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особами;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об'єктивна сторона полягає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умисних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2815" y="4741291"/>
            <a:ext cx="394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195" algn="l"/>
                <a:tab pos="2025650" algn="l"/>
                <a:tab pos="2623185" algn="l"/>
                <a:tab pos="3656965" algn="l"/>
              </a:tabLst>
            </a:pPr>
            <a:r>
              <a:rPr sz="1800" dirty="0">
                <a:latin typeface="Times New Roman"/>
                <a:cs typeface="Times New Roman"/>
              </a:rPr>
              <a:t>або	</a:t>
            </a:r>
            <a:r>
              <a:rPr sz="1800" spc="-5" dirty="0">
                <a:latin typeface="Times New Roman"/>
                <a:cs typeface="Times New Roman"/>
              </a:rPr>
              <a:t>нео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реж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	діях	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б</a:t>
            </a:r>
            <a:r>
              <a:rPr sz="1800" spc="-5" dirty="0">
                <a:latin typeface="Times New Roman"/>
                <a:cs typeface="Times New Roman"/>
              </a:rPr>
              <a:t>'є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а,	які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2815" y="5015610"/>
            <a:ext cx="3950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9205" algn="l"/>
                <a:tab pos="1661160" algn="l"/>
                <a:tab pos="1751330" algn="l"/>
                <a:tab pos="2027555" algn="l"/>
                <a:tab pos="3315970" algn="l"/>
              </a:tabLst>
            </a:pP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2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пра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і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ласнен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ня	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жих  р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з</a:t>
            </a:r>
            <a:r>
              <a:rPr sz="1800" spc="-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	</a:t>
            </a:r>
            <a:r>
              <a:rPr sz="1800" spc="-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		у	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ідтворе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і	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ж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815" y="5564530"/>
            <a:ext cx="394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80515" algn="l"/>
                <a:tab pos="2413000" algn="l"/>
                <a:tab pos="2874645" algn="l"/>
              </a:tabLst>
            </a:pP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лі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аних	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4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	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з	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азн</a:t>
            </a:r>
            <a:r>
              <a:rPr sz="1800" spc="-7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ення  </a:t>
            </a:r>
            <a:r>
              <a:rPr sz="1800" spc="-10" dirty="0">
                <a:latin typeface="Times New Roman"/>
                <a:cs typeface="Times New Roman"/>
              </a:rPr>
              <a:t>авторства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8916" y="6113170"/>
            <a:ext cx="2534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0"/>
              </a:spcBef>
              <a:tabLst>
                <a:tab pos="1012190" algn="l"/>
                <a:tab pos="1195070" algn="l"/>
                <a:tab pos="2220595" algn="l"/>
              </a:tabLst>
            </a:pP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орисних		м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ів	(на  </a:t>
            </a:r>
            <a:r>
              <a:rPr sz="1800" spc="-15" dirty="0">
                <a:latin typeface="Times New Roman"/>
                <a:cs typeface="Times New Roman"/>
              </a:rPr>
              <a:t>плагіату	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3714" y="6387490"/>
            <a:ext cx="122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авторському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303" y="6113170"/>
            <a:ext cx="1530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7505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відсутність  відміну від  праві)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60" y="423672"/>
            <a:ext cx="6035040" cy="2237740"/>
            <a:chOff x="3108960" y="423672"/>
            <a:chExt cx="6035040" cy="2237740"/>
          </a:xfrm>
        </p:grpSpPr>
        <p:sp>
          <p:nvSpPr>
            <p:cNvPr id="3" name="object 3"/>
            <p:cNvSpPr/>
            <p:nvPr/>
          </p:nvSpPr>
          <p:spPr>
            <a:xfrm>
              <a:off x="3108960" y="423672"/>
              <a:ext cx="6035039" cy="2237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2101" y="596011"/>
              <a:ext cx="4752975" cy="1569720"/>
            </a:xfrm>
            <a:custGeom>
              <a:avLst/>
              <a:gdLst/>
              <a:ahLst/>
              <a:cxnLst/>
              <a:rect l="l" t="t" r="r" b="b"/>
              <a:pathLst>
                <a:path w="4752975" h="1569720">
                  <a:moveTo>
                    <a:pt x="4752466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4752466" y="1569720"/>
                  </a:lnTo>
                  <a:lnTo>
                    <a:pt x="4752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94176" y="623061"/>
            <a:ext cx="45834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дослівне </a:t>
            </a:r>
            <a:r>
              <a:rPr sz="1600" spc="-5" dirty="0">
                <a:latin typeface="Times New Roman"/>
                <a:cs typeface="Times New Roman"/>
              </a:rPr>
              <a:t>запозичення </a:t>
            </a:r>
            <a:r>
              <a:rPr sz="1600" spc="-10" dirty="0">
                <a:latin typeface="Times New Roman"/>
                <a:cs typeface="Times New Roman"/>
              </a:rPr>
              <a:t>текстових </a:t>
            </a:r>
            <a:r>
              <a:rPr sz="1600" spc="-5" dirty="0">
                <a:latin typeface="Times New Roman"/>
                <a:cs typeface="Times New Roman"/>
              </a:rPr>
              <a:t>фрагментів без  оформлення їх як цитат з </a:t>
            </a:r>
            <a:r>
              <a:rPr sz="1600" dirty="0">
                <a:latin typeface="Times New Roman"/>
                <a:cs typeface="Times New Roman"/>
              </a:rPr>
              <a:t>посиланням на </a:t>
            </a:r>
            <a:r>
              <a:rPr sz="1600" spc="-5" dirty="0">
                <a:latin typeface="Times New Roman"/>
                <a:cs typeface="Times New Roman"/>
              </a:rPr>
              <a:t>джерело </a:t>
            </a:r>
            <a:r>
              <a:rPr sz="1600" dirty="0">
                <a:latin typeface="Times New Roman"/>
                <a:cs typeface="Times New Roman"/>
              </a:rPr>
              <a:t>(в  </a:t>
            </a:r>
            <a:r>
              <a:rPr sz="1600" spc="-5" dirty="0">
                <a:latin typeface="Times New Roman"/>
                <a:cs typeface="Times New Roman"/>
              </a:rPr>
              <a:t>окремих </a:t>
            </a:r>
            <a:r>
              <a:rPr sz="1600" spc="-10" dirty="0">
                <a:latin typeface="Times New Roman"/>
                <a:cs typeface="Times New Roman"/>
              </a:rPr>
              <a:t>випадках </a:t>
            </a:r>
            <a:r>
              <a:rPr sz="1600" spc="-15" dirty="0">
                <a:latin typeface="Times New Roman"/>
                <a:cs typeface="Times New Roman"/>
              </a:rPr>
              <a:t>некоректним </a:t>
            </a:r>
            <a:r>
              <a:rPr sz="1600" spc="-10" dirty="0">
                <a:latin typeface="Times New Roman"/>
                <a:cs typeface="Times New Roman"/>
              </a:rPr>
              <a:t>вважають </a:t>
            </a:r>
            <a:r>
              <a:rPr sz="1600" spc="-5" dirty="0">
                <a:latin typeface="Times New Roman"/>
                <a:cs typeface="Times New Roman"/>
              </a:rPr>
              <a:t>навіть  </a:t>
            </a:r>
            <a:r>
              <a:rPr sz="1600" spc="-10" dirty="0">
                <a:latin typeface="Times New Roman"/>
                <a:cs typeface="Times New Roman"/>
              </a:rPr>
              <a:t>використання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одного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4176" y="1354581"/>
            <a:ext cx="45840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14757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слова </a:t>
            </a:r>
            <a:r>
              <a:rPr sz="1600" spc="-5" dirty="0">
                <a:latin typeface="Times New Roman"/>
                <a:cs typeface="Times New Roman"/>
              </a:rPr>
              <a:t>без </a:t>
            </a:r>
            <a:r>
              <a:rPr sz="1600" dirty="0">
                <a:latin typeface="Times New Roman"/>
                <a:cs typeface="Times New Roman"/>
              </a:rPr>
              <a:t>посилання на  </a:t>
            </a:r>
            <a:r>
              <a:rPr sz="1600" spc="-5" dirty="0">
                <a:latin typeface="Times New Roman"/>
                <a:cs typeface="Times New Roman"/>
              </a:rPr>
              <a:t>джерело, якщо це слово </a:t>
            </a:r>
            <a:r>
              <a:rPr sz="1600" spc="-20" dirty="0">
                <a:latin typeface="Times New Roman"/>
                <a:cs typeface="Times New Roman"/>
              </a:rPr>
              <a:t>використовують </a:t>
            </a:r>
            <a:r>
              <a:rPr sz="1600" spc="-5" dirty="0">
                <a:latin typeface="Times New Roman"/>
                <a:cs typeface="Times New Roman"/>
              </a:rPr>
              <a:t>в  </a:t>
            </a:r>
            <a:r>
              <a:rPr sz="1600" spc="-10" dirty="0">
                <a:latin typeface="Times New Roman"/>
                <a:cs typeface="Times New Roman"/>
              </a:rPr>
              <a:t>унікальному значенні, наданому цим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джерелом);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60" y="35051"/>
            <a:ext cx="3697604" cy="1882139"/>
            <a:chOff x="99060" y="35051"/>
            <a:chExt cx="3697604" cy="1882139"/>
          </a:xfrm>
        </p:grpSpPr>
        <p:sp>
          <p:nvSpPr>
            <p:cNvPr id="8" name="object 8"/>
            <p:cNvSpPr/>
            <p:nvPr/>
          </p:nvSpPr>
          <p:spPr>
            <a:xfrm>
              <a:off x="99060" y="35051"/>
              <a:ext cx="3697224" cy="1882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7027" y="303276"/>
              <a:ext cx="136702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540" y="669035"/>
              <a:ext cx="3081528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4315" y="1034796"/>
              <a:ext cx="202082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8340" y="378663"/>
            <a:ext cx="2630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Times New Roman"/>
                <a:cs typeface="Times New Roman"/>
              </a:rPr>
              <a:t>ВИДИ  </a:t>
            </a:r>
            <a:r>
              <a:rPr sz="2400" i="0" spc="-5" dirty="0">
                <a:latin typeface="Times New Roman"/>
                <a:cs typeface="Times New Roman"/>
              </a:rPr>
              <a:t>АКАДЕМ</a:t>
            </a:r>
            <a:r>
              <a:rPr sz="2400" i="0" spc="5" dirty="0">
                <a:latin typeface="Times New Roman"/>
                <a:cs typeface="Times New Roman"/>
              </a:rPr>
              <a:t>І</a:t>
            </a:r>
            <a:r>
              <a:rPr sz="2400" i="0" dirty="0">
                <a:latin typeface="Times New Roman"/>
                <a:cs typeface="Times New Roman"/>
              </a:rPr>
              <a:t>Ч</a:t>
            </a:r>
            <a:r>
              <a:rPr sz="2400" i="0" spc="5" dirty="0">
                <a:latin typeface="Times New Roman"/>
                <a:cs typeface="Times New Roman"/>
              </a:rPr>
              <a:t>Н</a:t>
            </a:r>
            <a:r>
              <a:rPr sz="2400" i="0" dirty="0">
                <a:latin typeface="Times New Roman"/>
                <a:cs typeface="Times New Roman"/>
              </a:rPr>
              <a:t>О</a:t>
            </a:r>
            <a:r>
              <a:rPr sz="2400" i="0" spc="-55" dirty="0">
                <a:latin typeface="Times New Roman"/>
                <a:cs typeface="Times New Roman"/>
              </a:rPr>
              <a:t>Г</a:t>
            </a:r>
            <a:r>
              <a:rPr sz="2400" i="0" dirty="0">
                <a:latin typeface="Times New Roman"/>
                <a:cs typeface="Times New Roman"/>
              </a:rPr>
              <a:t>О  </a:t>
            </a:r>
            <a:r>
              <a:rPr sz="2400" i="0" spc="-30" dirty="0">
                <a:latin typeface="Times New Roman"/>
                <a:cs typeface="Times New Roman"/>
              </a:rPr>
              <a:t>ПЛАГІАТУ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385060"/>
            <a:ext cx="5903976" cy="1427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9514" y="2522054"/>
            <a:ext cx="4572000" cy="831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85725" algn="just">
              <a:lnSpc>
                <a:spcPct val="100000"/>
              </a:lnSpc>
              <a:spcBef>
                <a:spcPts val="310"/>
              </a:spcBef>
            </a:pPr>
            <a:r>
              <a:rPr sz="1600" spc="-10" dirty="0">
                <a:latin typeface="Times New Roman"/>
                <a:cs typeface="Times New Roman"/>
              </a:rPr>
              <a:t>використання </a:t>
            </a:r>
            <a:r>
              <a:rPr sz="1600" spc="-5" dirty="0">
                <a:latin typeface="Times New Roman"/>
                <a:cs typeface="Times New Roman"/>
              </a:rPr>
              <a:t>інформації (факти, </a:t>
            </a:r>
            <a:r>
              <a:rPr sz="1600" dirty="0">
                <a:latin typeface="Times New Roman"/>
                <a:cs typeface="Times New Roman"/>
              </a:rPr>
              <a:t>ідеї, </a:t>
            </a:r>
            <a:r>
              <a:rPr sz="1600" spc="-15" dirty="0">
                <a:latin typeface="Times New Roman"/>
                <a:cs typeface="Times New Roman"/>
              </a:rPr>
              <a:t>формули,  </a:t>
            </a:r>
            <a:r>
              <a:rPr sz="1600" spc="-5" dirty="0">
                <a:latin typeface="Times New Roman"/>
                <a:cs typeface="Times New Roman"/>
              </a:rPr>
              <a:t>числові </a:t>
            </a:r>
            <a:r>
              <a:rPr sz="1600" spc="-10" dirty="0">
                <a:latin typeface="Times New Roman"/>
                <a:cs typeface="Times New Roman"/>
              </a:rPr>
              <a:t>значення </a:t>
            </a:r>
            <a:r>
              <a:rPr sz="1600" spc="-5" dirty="0">
                <a:latin typeface="Times New Roman"/>
                <a:cs typeface="Times New Roman"/>
              </a:rPr>
              <a:t>тощо) з джерела без </a:t>
            </a:r>
            <a:r>
              <a:rPr sz="1600" dirty="0">
                <a:latin typeface="Times New Roman"/>
                <a:cs typeface="Times New Roman"/>
              </a:rPr>
              <a:t>посилання  </a:t>
            </a:r>
            <a:r>
              <a:rPr sz="1600" spc="-5" dirty="0">
                <a:latin typeface="Times New Roman"/>
                <a:cs typeface="Times New Roman"/>
              </a:rPr>
              <a:t>на це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джерело;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8200" y="3587496"/>
            <a:ext cx="8305799" cy="1499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9258" y="3759923"/>
            <a:ext cx="7416800" cy="831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85090" algn="just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imes New Roman"/>
                <a:cs typeface="Times New Roman"/>
              </a:rPr>
              <a:t>перефразування </a:t>
            </a:r>
            <a:r>
              <a:rPr sz="1600" spc="-15" dirty="0">
                <a:latin typeface="Times New Roman"/>
                <a:cs typeface="Times New Roman"/>
              </a:rPr>
              <a:t>тексту </a:t>
            </a:r>
            <a:r>
              <a:rPr sz="1600" spc="-5" dirty="0">
                <a:latin typeface="Times New Roman"/>
                <a:cs typeface="Times New Roman"/>
              </a:rPr>
              <a:t>джерела у </a:t>
            </a:r>
            <a:r>
              <a:rPr sz="1600" spc="-10" dirty="0">
                <a:latin typeface="Times New Roman"/>
                <a:cs typeface="Times New Roman"/>
              </a:rPr>
              <a:t>формі, </a:t>
            </a:r>
            <a:r>
              <a:rPr sz="1600" spc="-5" dirty="0">
                <a:latin typeface="Times New Roman"/>
                <a:cs typeface="Times New Roman"/>
              </a:rPr>
              <a:t>що є </a:t>
            </a:r>
            <a:r>
              <a:rPr sz="1600" spc="-20" dirty="0">
                <a:latin typeface="Times New Roman"/>
                <a:cs typeface="Times New Roman"/>
              </a:rPr>
              <a:t>близькою </a:t>
            </a:r>
            <a:r>
              <a:rPr sz="1600" spc="-5" dirty="0">
                <a:latin typeface="Times New Roman"/>
                <a:cs typeface="Times New Roman"/>
              </a:rPr>
              <a:t>до оригінального </a:t>
            </a:r>
            <a:r>
              <a:rPr sz="1600" spc="-35" dirty="0">
                <a:latin typeface="Times New Roman"/>
                <a:cs typeface="Times New Roman"/>
              </a:rPr>
              <a:t>тексту,  </a:t>
            </a:r>
            <a:r>
              <a:rPr sz="1600" spc="-5" dirty="0">
                <a:latin typeface="Times New Roman"/>
                <a:cs typeface="Times New Roman"/>
              </a:rPr>
              <a:t>або </a:t>
            </a:r>
            <a:r>
              <a:rPr sz="1600" spc="-10" dirty="0">
                <a:latin typeface="Times New Roman"/>
                <a:cs typeface="Times New Roman"/>
              </a:rPr>
              <a:t>наведення </a:t>
            </a:r>
            <a:r>
              <a:rPr sz="1600" dirty="0">
                <a:latin typeface="Times New Roman"/>
                <a:cs typeface="Times New Roman"/>
              </a:rPr>
              <a:t>узагальнення ідей, інтерпретацій чи </a:t>
            </a:r>
            <a:r>
              <a:rPr sz="1600" spc="-5" dirty="0">
                <a:latin typeface="Times New Roman"/>
                <a:cs typeface="Times New Roman"/>
              </a:rPr>
              <a:t>висновків з </a:t>
            </a:r>
            <a:r>
              <a:rPr sz="1600" spc="-10" dirty="0">
                <a:latin typeface="Times New Roman"/>
                <a:cs typeface="Times New Roman"/>
              </a:rPr>
              <a:t>певного джерела  </a:t>
            </a:r>
            <a:r>
              <a:rPr sz="1600" spc="-5" dirty="0">
                <a:latin typeface="Times New Roman"/>
                <a:cs typeface="Times New Roman"/>
              </a:rPr>
              <a:t>без </a:t>
            </a:r>
            <a:r>
              <a:rPr sz="1600" dirty="0">
                <a:latin typeface="Times New Roman"/>
                <a:cs typeface="Times New Roman"/>
              </a:rPr>
              <a:t>посилання </a:t>
            </a:r>
            <a:r>
              <a:rPr sz="1600" spc="-5" dirty="0">
                <a:latin typeface="Times New Roman"/>
                <a:cs typeface="Times New Roman"/>
              </a:rPr>
              <a:t>на це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джерело;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4860035"/>
            <a:ext cx="8514588" cy="1997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4" y="5133860"/>
            <a:ext cx="6946900" cy="1323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marR="80010" algn="just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latin typeface="Times New Roman"/>
                <a:cs typeface="Times New Roman"/>
              </a:rPr>
              <a:t>подання </a:t>
            </a:r>
            <a:r>
              <a:rPr sz="1600" spc="-5" dirty="0">
                <a:latin typeface="Times New Roman"/>
                <a:cs typeface="Times New Roman"/>
              </a:rPr>
              <a:t>як </a:t>
            </a:r>
            <a:r>
              <a:rPr sz="1600" spc="-10" dirty="0">
                <a:latin typeface="Times New Roman"/>
                <a:cs typeface="Times New Roman"/>
              </a:rPr>
              <a:t>власних </a:t>
            </a:r>
            <a:r>
              <a:rPr sz="1600" spc="-5" dirty="0">
                <a:latin typeface="Times New Roman"/>
                <a:cs typeface="Times New Roman"/>
              </a:rPr>
              <a:t>робіт </a:t>
            </a:r>
            <a:r>
              <a:rPr sz="1600" dirty="0">
                <a:latin typeface="Times New Roman"/>
                <a:cs typeface="Times New Roman"/>
              </a:rPr>
              <a:t>(дисертацій, монографій, </a:t>
            </a:r>
            <a:r>
              <a:rPr sz="1600" spc="-10" dirty="0">
                <a:latin typeface="Times New Roman"/>
                <a:cs typeface="Times New Roman"/>
              </a:rPr>
              <a:t>навчальних </a:t>
            </a:r>
            <a:r>
              <a:rPr sz="1600" dirty="0">
                <a:latin typeface="Times New Roman"/>
                <a:cs typeface="Times New Roman"/>
              </a:rPr>
              <a:t>посібників,  </a:t>
            </a:r>
            <a:r>
              <a:rPr sz="1600" spc="-5" dirty="0">
                <a:latin typeface="Times New Roman"/>
                <a:cs typeface="Times New Roman"/>
              </a:rPr>
              <a:t>статей, </a:t>
            </a:r>
            <a:r>
              <a:rPr sz="1600" spc="5" dirty="0">
                <a:latin typeface="Times New Roman"/>
                <a:cs typeface="Times New Roman"/>
              </a:rPr>
              <a:t>тез, </a:t>
            </a:r>
            <a:r>
              <a:rPr sz="1600" dirty="0">
                <a:latin typeface="Times New Roman"/>
                <a:cs typeface="Times New Roman"/>
              </a:rPr>
              <a:t>звітів, </a:t>
            </a:r>
            <a:r>
              <a:rPr sz="1600" spc="-10" dirty="0">
                <a:latin typeface="Times New Roman"/>
                <a:cs typeface="Times New Roman"/>
              </a:rPr>
              <a:t>контрольних, </a:t>
            </a:r>
            <a:r>
              <a:rPr sz="1600" spc="-15" dirty="0">
                <a:latin typeface="Times New Roman"/>
                <a:cs typeface="Times New Roman"/>
              </a:rPr>
              <a:t>розрахункових, </a:t>
            </a:r>
            <a:r>
              <a:rPr sz="1600" spc="-10" dirty="0">
                <a:latin typeface="Times New Roman"/>
                <a:cs typeface="Times New Roman"/>
              </a:rPr>
              <a:t>курсових, </a:t>
            </a:r>
            <a:r>
              <a:rPr sz="1600" spc="-5" dirty="0">
                <a:latin typeface="Times New Roman"/>
                <a:cs typeface="Times New Roman"/>
              </a:rPr>
              <a:t>дипломних </a:t>
            </a:r>
            <a:r>
              <a:rPr sz="1600" spc="25" dirty="0">
                <a:latin typeface="Times New Roman"/>
                <a:cs typeface="Times New Roman"/>
              </a:rPr>
              <a:t>та  </a:t>
            </a:r>
            <a:r>
              <a:rPr sz="1600" spc="-5" dirty="0">
                <a:latin typeface="Times New Roman"/>
                <a:cs typeface="Times New Roman"/>
              </a:rPr>
              <a:t>магістерських </a:t>
            </a:r>
            <a:r>
              <a:rPr sz="1600" spc="-25" dirty="0">
                <a:latin typeface="Times New Roman"/>
                <a:cs typeface="Times New Roman"/>
              </a:rPr>
              <a:t>робіт, </a:t>
            </a:r>
            <a:r>
              <a:rPr sz="1600" spc="5" dirty="0">
                <a:latin typeface="Times New Roman"/>
                <a:cs typeface="Times New Roman"/>
              </a:rPr>
              <a:t>есеїв, </a:t>
            </a:r>
            <a:r>
              <a:rPr sz="1600" spc="-5" dirty="0">
                <a:latin typeface="Times New Roman"/>
                <a:cs typeface="Times New Roman"/>
              </a:rPr>
              <a:t>рефератів </a:t>
            </a:r>
            <a:r>
              <a:rPr sz="1600" spc="-10" dirty="0">
                <a:latin typeface="Times New Roman"/>
                <a:cs typeface="Times New Roman"/>
              </a:rPr>
              <a:t>тощо), </a:t>
            </a:r>
            <a:r>
              <a:rPr sz="1600" spc="-15" dirty="0">
                <a:latin typeface="Times New Roman"/>
                <a:cs typeface="Times New Roman"/>
              </a:rPr>
              <a:t>виконаних </a:t>
            </a:r>
            <a:r>
              <a:rPr sz="1600" spc="-5" dirty="0">
                <a:latin typeface="Times New Roman"/>
                <a:cs typeface="Times New Roman"/>
              </a:rPr>
              <a:t>на замовлення  </a:t>
            </a:r>
            <a:r>
              <a:rPr sz="1600" dirty="0">
                <a:latin typeface="Times New Roman"/>
                <a:cs typeface="Times New Roman"/>
              </a:rPr>
              <a:t>іншими особами, </a:t>
            </a:r>
            <a:r>
              <a:rPr sz="1600" spc="-5" dirty="0">
                <a:latin typeface="Times New Roman"/>
                <a:cs typeface="Times New Roman"/>
              </a:rPr>
              <a:t>у </a:t>
            </a:r>
            <a:r>
              <a:rPr sz="1600" spc="-15" dirty="0">
                <a:latin typeface="Times New Roman"/>
                <a:cs typeface="Times New Roman"/>
              </a:rPr>
              <a:t>тому </a:t>
            </a:r>
            <a:r>
              <a:rPr sz="1600" dirty="0">
                <a:latin typeface="Times New Roman"/>
                <a:cs typeface="Times New Roman"/>
              </a:rPr>
              <a:t>числі </a:t>
            </a:r>
            <a:r>
              <a:rPr sz="1600" spc="-25" dirty="0">
                <a:latin typeface="Times New Roman"/>
                <a:cs typeface="Times New Roman"/>
              </a:rPr>
              <a:t>робіт, </a:t>
            </a:r>
            <a:r>
              <a:rPr sz="1600" spc="-5" dirty="0">
                <a:latin typeface="Times New Roman"/>
                <a:cs typeface="Times New Roman"/>
              </a:rPr>
              <a:t>стосовно яких </a:t>
            </a:r>
            <a:r>
              <a:rPr sz="1600" spc="-10" dirty="0">
                <a:latin typeface="Times New Roman"/>
                <a:cs typeface="Times New Roman"/>
              </a:rPr>
              <a:t>справжні </a:t>
            </a:r>
            <a:r>
              <a:rPr sz="1600" spc="-15" dirty="0">
                <a:latin typeface="Times New Roman"/>
                <a:cs typeface="Times New Roman"/>
              </a:rPr>
              <a:t>автори </a:t>
            </a:r>
            <a:r>
              <a:rPr sz="1600" dirty="0">
                <a:latin typeface="Times New Roman"/>
                <a:cs typeface="Times New Roman"/>
              </a:rPr>
              <a:t>надали  </a:t>
            </a:r>
            <a:r>
              <a:rPr sz="1600" spc="-20" dirty="0">
                <a:latin typeface="Times New Roman"/>
                <a:cs typeface="Times New Roman"/>
              </a:rPr>
              <a:t>згоду </a:t>
            </a:r>
            <a:r>
              <a:rPr sz="1600" spc="-5" dirty="0">
                <a:latin typeface="Times New Roman"/>
                <a:cs typeface="Times New Roman"/>
              </a:rPr>
              <a:t>на </a:t>
            </a:r>
            <a:r>
              <a:rPr sz="1600" spc="-10" dirty="0">
                <a:latin typeface="Times New Roman"/>
                <a:cs typeface="Times New Roman"/>
              </a:rPr>
              <a:t>таке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використання.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407920"/>
            <a:chOff x="0" y="0"/>
            <a:chExt cx="9144000" cy="24079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378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56615"/>
              <a:ext cx="6595872" cy="1478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2176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0"/>
              <a:ext cx="8641016" cy="19168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523" y="0"/>
              <a:ext cx="8641080" cy="1917064"/>
            </a:xfrm>
            <a:custGeom>
              <a:avLst/>
              <a:gdLst/>
              <a:ahLst/>
              <a:cxnLst/>
              <a:rect l="l" t="t" r="r" b="b"/>
              <a:pathLst>
                <a:path w="8641080" h="1917064">
                  <a:moveTo>
                    <a:pt x="0" y="359410"/>
                  </a:moveTo>
                  <a:lnTo>
                    <a:pt x="9413" y="312783"/>
                  </a:lnTo>
                  <a:lnTo>
                    <a:pt x="35086" y="274716"/>
                  </a:lnTo>
                  <a:lnTo>
                    <a:pt x="73166" y="249056"/>
                  </a:lnTo>
                  <a:lnTo>
                    <a:pt x="119799" y="239649"/>
                  </a:lnTo>
                  <a:lnTo>
                    <a:pt x="8401367" y="239649"/>
                  </a:lnTo>
                  <a:lnTo>
                    <a:pt x="8401367" y="119760"/>
                  </a:lnTo>
                  <a:lnTo>
                    <a:pt x="8410775" y="73134"/>
                  </a:lnTo>
                  <a:lnTo>
                    <a:pt x="8436435" y="35067"/>
                  </a:lnTo>
                  <a:lnTo>
                    <a:pt x="8474501" y="9407"/>
                  </a:lnTo>
                  <a:lnTo>
                    <a:pt x="8521128" y="0"/>
                  </a:lnTo>
                  <a:lnTo>
                    <a:pt x="8567775" y="9407"/>
                  </a:lnTo>
                  <a:lnTo>
                    <a:pt x="8605885" y="35067"/>
                  </a:lnTo>
                  <a:lnTo>
                    <a:pt x="8631588" y="73134"/>
                  </a:lnTo>
                  <a:lnTo>
                    <a:pt x="8641016" y="119760"/>
                  </a:lnTo>
                  <a:lnTo>
                    <a:pt x="8641016" y="1557401"/>
                  </a:lnTo>
                  <a:lnTo>
                    <a:pt x="8631588" y="1604047"/>
                  </a:lnTo>
                  <a:lnTo>
                    <a:pt x="8605885" y="1642157"/>
                  </a:lnTo>
                  <a:lnTo>
                    <a:pt x="8567775" y="1667861"/>
                  </a:lnTo>
                  <a:lnTo>
                    <a:pt x="8521128" y="1677289"/>
                  </a:lnTo>
                  <a:lnTo>
                    <a:pt x="239598" y="1677289"/>
                  </a:lnTo>
                  <a:lnTo>
                    <a:pt x="239598" y="1797050"/>
                  </a:lnTo>
                  <a:lnTo>
                    <a:pt x="230184" y="1843676"/>
                  </a:lnTo>
                  <a:lnTo>
                    <a:pt x="204511" y="1881743"/>
                  </a:lnTo>
                  <a:lnTo>
                    <a:pt x="166431" y="1907403"/>
                  </a:lnTo>
                  <a:lnTo>
                    <a:pt x="119799" y="1916811"/>
                  </a:lnTo>
                  <a:lnTo>
                    <a:pt x="73166" y="1907403"/>
                  </a:lnTo>
                  <a:lnTo>
                    <a:pt x="35086" y="1881743"/>
                  </a:lnTo>
                  <a:lnTo>
                    <a:pt x="9413" y="1843676"/>
                  </a:lnTo>
                  <a:lnTo>
                    <a:pt x="0" y="1797050"/>
                  </a:lnTo>
                  <a:lnTo>
                    <a:pt x="0" y="359410"/>
                  </a:lnTo>
                  <a:close/>
                </a:path>
                <a:path w="8641080" h="1917064">
                  <a:moveTo>
                    <a:pt x="8401367" y="239649"/>
                  </a:moveTo>
                  <a:lnTo>
                    <a:pt x="8521128" y="239649"/>
                  </a:lnTo>
                  <a:lnTo>
                    <a:pt x="8567775" y="230221"/>
                  </a:lnTo>
                  <a:lnTo>
                    <a:pt x="8605885" y="204517"/>
                  </a:lnTo>
                  <a:lnTo>
                    <a:pt x="8631588" y="166407"/>
                  </a:lnTo>
                  <a:lnTo>
                    <a:pt x="8641016" y="119760"/>
                  </a:lnTo>
                </a:path>
              </a:pathLst>
            </a:custGeom>
            <a:ln w="57150">
              <a:solidFill>
                <a:srgbClr val="478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24316" y="91186"/>
              <a:ext cx="176910" cy="177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23" y="299465"/>
              <a:ext cx="240029" cy="1377950"/>
            </a:xfrm>
            <a:custGeom>
              <a:avLst/>
              <a:gdLst/>
              <a:ahLst/>
              <a:cxnLst/>
              <a:rect l="l" t="t" r="r" b="b"/>
              <a:pathLst>
                <a:path w="240029" h="1377950">
                  <a:moveTo>
                    <a:pt x="119799" y="179704"/>
                  </a:moveTo>
                  <a:lnTo>
                    <a:pt x="119799" y="59943"/>
                  </a:lnTo>
                  <a:lnTo>
                    <a:pt x="137345" y="17541"/>
                  </a:lnTo>
                  <a:lnTo>
                    <a:pt x="179704" y="0"/>
                  </a:lnTo>
                  <a:lnTo>
                    <a:pt x="203015" y="4704"/>
                  </a:lnTo>
                  <a:lnTo>
                    <a:pt x="222053" y="17541"/>
                  </a:lnTo>
                  <a:lnTo>
                    <a:pt x="234890" y="36593"/>
                  </a:lnTo>
                  <a:lnTo>
                    <a:pt x="239598" y="59943"/>
                  </a:lnTo>
                  <a:lnTo>
                    <a:pt x="230184" y="106570"/>
                  </a:lnTo>
                  <a:lnTo>
                    <a:pt x="204511" y="144637"/>
                  </a:lnTo>
                  <a:lnTo>
                    <a:pt x="166431" y="170297"/>
                  </a:lnTo>
                  <a:lnTo>
                    <a:pt x="119799" y="179704"/>
                  </a:lnTo>
                  <a:lnTo>
                    <a:pt x="73166" y="170297"/>
                  </a:lnTo>
                  <a:lnTo>
                    <a:pt x="35086" y="144637"/>
                  </a:lnTo>
                  <a:lnTo>
                    <a:pt x="9413" y="106570"/>
                  </a:lnTo>
                  <a:lnTo>
                    <a:pt x="0" y="59943"/>
                  </a:lnTo>
                </a:path>
                <a:path w="240029" h="1377950">
                  <a:moveTo>
                    <a:pt x="239598" y="59943"/>
                  </a:moveTo>
                  <a:lnTo>
                    <a:pt x="239598" y="1377822"/>
                  </a:lnTo>
                </a:path>
              </a:pathLst>
            </a:custGeom>
            <a:ln w="57150">
              <a:solidFill>
                <a:srgbClr val="478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5188" y="416051"/>
              <a:ext cx="5614416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8548" y="905255"/>
              <a:ext cx="5094732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0" y="842772"/>
              <a:ext cx="6245352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60" y="1331975"/>
              <a:ext cx="5818632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31391" y="506984"/>
            <a:ext cx="58013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0" i="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СХОЖІ </a:t>
            </a:r>
            <a:r>
              <a:rPr sz="2800" i="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ПОРУШЕННЯ</a:t>
            </a:r>
            <a:r>
              <a:rPr sz="2800" i="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ПРАВА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0" i="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ІНТЕЛЕКТУАЛЬНОЇ</a:t>
            </a:r>
            <a:r>
              <a:rPr sz="2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ВЛАСНОСТІ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1544" y="1632204"/>
            <a:ext cx="8982710" cy="2032000"/>
            <a:chOff x="161544" y="1632204"/>
            <a:chExt cx="8982710" cy="2032000"/>
          </a:xfrm>
        </p:grpSpPr>
        <p:sp>
          <p:nvSpPr>
            <p:cNvPr id="16" name="object 16"/>
            <p:cNvSpPr/>
            <p:nvPr/>
          </p:nvSpPr>
          <p:spPr>
            <a:xfrm>
              <a:off x="775716" y="1632204"/>
              <a:ext cx="3878579" cy="8229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511" y="1658366"/>
              <a:ext cx="3603625" cy="609600"/>
            </a:xfrm>
            <a:custGeom>
              <a:avLst/>
              <a:gdLst/>
              <a:ahLst/>
              <a:cxnLst/>
              <a:rect l="l" t="t" r="r" b="b"/>
              <a:pathLst>
                <a:path w="3603625" h="609600">
                  <a:moveTo>
                    <a:pt x="142959" y="439562"/>
                  </a:moveTo>
                  <a:lnTo>
                    <a:pt x="135676" y="440140"/>
                  </a:lnTo>
                  <a:lnTo>
                    <a:pt x="128943" y="443611"/>
                  </a:lnTo>
                  <a:lnTo>
                    <a:pt x="0" y="546481"/>
                  </a:lnTo>
                  <a:lnTo>
                    <a:pt x="153060" y="608076"/>
                  </a:lnTo>
                  <a:lnTo>
                    <a:pt x="160494" y="609465"/>
                  </a:lnTo>
                  <a:lnTo>
                    <a:pt x="167635" y="607949"/>
                  </a:lnTo>
                  <a:lnTo>
                    <a:pt x="173682" y="603861"/>
                  </a:lnTo>
                  <a:lnTo>
                    <a:pt x="177838" y="597535"/>
                  </a:lnTo>
                  <a:lnTo>
                    <a:pt x="179216" y="590093"/>
                  </a:lnTo>
                  <a:lnTo>
                    <a:pt x="177690" y="582961"/>
                  </a:lnTo>
                  <a:lnTo>
                    <a:pt x="173600" y="576925"/>
                  </a:lnTo>
                  <a:lnTo>
                    <a:pt x="167284" y="572770"/>
                  </a:lnTo>
                  <a:lnTo>
                    <a:pt x="135092" y="559816"/>
                  </a:lnTo>
                  <a:lnTo>
                    <a:pt x="40157" y="559816"/>
                  </a:lnTo>
                  <a:lnTo>
                    <a:pt x="34632" y="522224"/>
                  </a:lnTo>
                  <a:lnTo>
                    <a:pt x="104237" y="512022"/>
                  </a:lnTo>
                  <a:lnTo>
                    <a:pt x="152717" y="473329"/>
                  </a:lnTo>
                  <a:lnTo>
                    <a:pt x="157575" y="467572"/>
                  </a:lnTo>
                  <a:lnTo>
                    <a:pt x="159761" y="460613"/>
                  </a:lnTo>
                  <a:lnTo>
                    <a:pt x="159177" y="453344"/>
                  </a:lnTo>
                  <a:lnTo>
                    <a:pt x="155727" y="446659"/>
                  </a:lnTo>
                  <a:lnTo>
                    <a:pt x="149929" y="441771"/>
                  </a:lnTo>
                  <a:lnTo>
                    <a:pt x="142959" y="439562"/>
                  </a:lnTo>
                  <a:close/>
                </a:path>
                <a:path w="3603625" h="609600">
                  <a:moveTo>
                    <a:pt x="104237" y="512022"/>
                  </a:moveTo>
                  <a:lnTo>
                    <a:pt x="34632" y="522224"/>
                  </a:lnTo>
                  <a:lnTo>
                    <a:pt x="40157" y="559816"/>
                  </a:lnTo>
                  <a:lnTo>
                    <a:pt x="67026" y="555879"/>
                  </a:lnTo>
                  <a:lnTo>
                    <a:pt x="49288" y="555879"/>
                  </a:lnTo>
                  <a:lnTo>
                    <a:pt x="44513" y="523367"/>
                  </a:lnTo>
                  <a:lnTo>
                    <a:pt x="90023" y="523367"/>
                  </a:lnTo>
                  <a:lnTo>
                    <a:pt x="104237" y="512022"/>
                  </a:lnTo>
                  <a:close/>
                </a:path>
                <a:path w="3603625" h="609600">
                  <a:moveTo>
                    <a:pt x="109751" y="549618"/>
                  </a:moveTo>
                  <a:lnTo>
                    <a:pt x="40157" y="559816"/>
                  </a:lnTo>
                  <a:lnTo>
                    <a:pt x="135092" y="559816"/>
                  </a:lnTo>
                  <a:lnTo>
                    <a:pt x="109751" y="549618"/>
                  </a:lnTo>
                  <a:close/>
                </a:path>
                <a:path w="3603625" h="609600">
                  <a:moveTo>
                    <a:pt x="44513" y="523367"/>
                  </a:moveTo>
                  <a:lnTo>
                    <a:pt x="49288" y="555879"/>
                  </a:lnTo>
                  <a:lnTo>
                    <a:pt x="74769" y="535541"/>
                  </a:lnTo>
                  <a:lnTo>
                    <a:pt x="44513" y="523367"/>
                  </a:lnTo>
                  <a:close/>
                </a:path>
                <a:path w="3603625" h="609600">
                  <a:moveTo>
                    <a:pt x="74769" y="535541"/>
                  </a:moveTo>
                  <a:lnTo>
                    <a:pt x="49288" y="555879"/>
                  </a:lnTo>
                  <a:lnTo>
                    <a:pt x="67026" y="555879"/>
                  </a:lnTo>
                  <a:lnTo>
                    <a:pt x="109751" y="549618"/>
                  </a:lnTo>
                  <a:lnTo>
                    <a:pt x="74769" y="535541"/>
                  </a:lnTo>
                  <a:close/>
                </a:path>
                <a:path w="3603625" h="609600">
                  <a:moveTo>
                    <a:pt x="3597694" y="0"/>
                  </a:moveTo>
                  <a:lnTo>
                    <a:pt x="104237" y="512022"/>
                  </a:lnTo>
                  <a:lnTo>
                    <a:pt x="74769" y="535541"/>
                  </a:lnTo>
                  <a:lnTo>
                    <a:pt x="109751" y="549618"/>
                  </a:lnTo>
                  <a:lnTo>
                    <a:pt x="3603282" y="37719"/>
                  </a:lnTo>
                  <a:lnTo>
                    <a:pt x="3597694" y="0"/>
                  </a:lnTo>
                  <a:close/>
                </a:path>
                <a:path w="3603625" h="609600">
                  <a:moveTo>
                    <a:pt x="90023" y="523367"/>
                  </a:moveTo>
                  <a:lnTo>
                    <a:pt x="44513" y="523367"/>
                  </a:lnTo>
                  <a:lnTo>
                    <a:pt x="74769" y="535541"/>
                  </a:lnTo>
                  <a:lnTo>
                    <a:pt x="90023" y="523367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3044" y="1632204"/>
              <a:ext cx="3880104" cy="894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8824" y="1658493"/>
              <a:ext cx="3603625" cy="678815"/>
            </a:xfrm>
            <a:custGeom>
              <a:avLst/>
              <a:gdLst/>
              <a:ahLst/>
              <a:cxnLst/>
              <a:rect l="l" t="t" r="r" b="b"/>
              <a:pathLst>
                <a:path w="3603625" h="678814">
                  <a:moveTo>
                    <a:pt x="3493742" y="619361"/>
                  </a:moveTo>
                  <a:lnTo>
                    <a:pt x="3435857" y="641350"/>
                  </a:lnTo>
                  <a:lnTo>
                    <a:pt x="3429488" y="645413"/>
                  </a:lnTo>
                  <a:lnTo>
                    <a:pt x="3425285" y="651383"/>
                  </a:lnTo>
                  <a:lnTo>
                    <a:pt x="3423606" y="658495"/>
                  </a:lnTo>
                  <a:lnTo>
                    <a:pt x="3424808" y="665988"/>
                  </a:lnTo>
                  <a:lnTo>
                    <a:pt x="3428872" y="672357"/>
                  </a:lnTo>
                  <a:lnTo>
                    <a:pt x="3434841" y="676560"/>
                  </a:lnTo>
                  <a:lnTo>
                    <a:pt x="3441954" y="678239"/>
                  </a:lnTo>
                  <a:lnTo>
                    <a:pt x="3449447" y="677037"/>
                  </a:lnTo>
                  <a:lnTo>
                    <a:pt x="3570586" y="630936"/>
                  </a:lnTo>
                  <a:lnTo>
                    <a:pt x="3563239" y="630936"/>
                  </a:lnTo>
                  <a:lnTo>
                    <a:pt x="3493742" y="619361"/>
                  </a:lnTo>
                  <a:close/>
                </a:path>
                <a:path w="3603625" h="678814">
                  <a:moveTo>
                    <a:pt x="3529033" y="605954"/>
                  </a:moveTo>
                  <a:lnTo>
                    <a:pt x="3493742" y="619361"/>
                  </a:lnTo>
                  <a:lnTo>
                    <a:pt x="3563239" y="630936"/>
                  </a:lnTo>
                  <a:lnTo>
                    <a:pt x="3563925" y="626872"/>
                  </a:lnTo>
                  <a:lnTo>
                    <a:pt x="3554222" y="626872"/>
                  </a:lnTo>
                  <a:lnTo>
                    <a:pt x="3529033" y="605954"/>
                  </a:lnTo>
                  <a:close/>
                </a:path>
                <a:path w="3603625" h="678814">
                  <a:moveTo>
                    <a:pt x="3462829" y="508650"/>
                  </a:moveTo>
                  <a:lnTo>
                    <a:pt x="3455838" y="510720"/>
                  </a:lnTo>
                  <a:lnTo>
                    <a:pt x="3449954" y="515493"/>
                  </a:lnTo>
                  <a:lnTo>
                    <a:pt x="3446367" y="522108"/>
                  </a:lnTo>
                  <a:lnTo>
                    <a:pt x="3445637" y="529367"/>
                  </a:lnTo>
                  <a:lnTo>
                    <a:pt x="3447669" y="536388"/>
                  </a:lnTo>
                  <a:lnTo>
                    <a:pt x="3452368" y="542290"/>
                  </a:lnTo>
                  <a:lnTo>
                    <a:pt x="3499866" y="581733"/>
                  </a:lnTo>
                  <a:lnTo>
                    <a:pt x="3569589" y="593344"/>
                  </a:lnTo>
                  <a:lnTo>
                    <a:pt x="3563239" y="630936"/>
                  </a:lnTo>
                  <a:lnTo>
                    <a:pt x="3570586" y="630936"/>
                  </a:lnTo>
                  <a:lnTo>
                    <a:pt x="3603625" y="618363"/>
                  </a:lnTo>
                  <a:lnTo>
                    <a:pt x="3476752" y="512953"/>
                  </a:lnTo>
                  <a:lnTo>
                    <a:pt x="3470082" y="509367"/>
                  </a:lnTo>
                  <a:lnTo>
                    <a:pt x="3462829" y="508650"/>
                  </a:lnTo>
                  <a:close/>
                </a:path>
                <a:path w="3603625" h="678814">
                  <a:moveTo>
                    <a:pt x="3559555" y="594360"/>
                  </a:moveTo>
                  <a:lnTo>
                    <a:pt x="3529033" y="605954"/>
                  </a:lnTo>
                  <a:lnTo>
                    <a:pt x="3554222" y="626872"/>
                  </a:lnTo>
                  <a:lnTo>
                    <a:pt x="3559555" y="594360"/>
                  </a:lnTo>
                  <a:close/>
                </a:path>
                <a:path w="3603625" h="678814">
                  <a:moveTo>
                    <a:pt x="3569417" y="594360"/>
                  </a:moveTo>
                  <a:lnTo>
                    <a:pt x="3559555" y="594360"/>
                  </a:lnTo>
                  <a:lnTo>
                    <a:pt x="3554222" y="626872"/>
                  </a:lnTo>
                  <a:lnTo>
                    <a:pt x="3563925" y="626872"/>
                  </a:lnTo>
                  <a:lnTo>
                    <a:pt x="3569417" y="594360"/>
                  </a:lnTo>
                  <a:close/>
                </a:path>
                <a:path w="3603625" h="678814">
                  <a:moveTo>
                    <a:pt x="6350" y="0"/>
                  </a:moveTo>
                  <a:lnTo>
                    <a:pt x="0" y="37465"/>
                  </a:lnTo>
                  <a:lnTo>
                    <a:pt x="3493742" y="619361"/>
                  </a:lnTo>
                  <a:lnTo>
                    <a:pt x="3529033" y="605954"/>
                  </a:lnTo>
                  <a:lnTo>
                    <a:pt x="3499866" y="581733"/>
                  </a:lnTo>
                  <a:lnTo>
                    <a:pt x="6350" y="0"/>
                  </a:lnTo>
                  <a:close/>
                </a:path>
                <a:path w="3603625" h="678814">
                  <a:moveTo>
                    <a:pt x="3499866" y="581733"/>
                  </a:moveTo>
                  <a:lnTo>
                    <a:pt x="3529033" y="605954"/>
                  </a:lnTo>
                  <a:lnTo>
                    <a:pt x="3559555" y="594360"/>
                  </a:lnTo>
                  <a:lnTo>
                    <a:pt x="3569417" y="594360"/>
                  </a:lnTo>
                  <a:lnTo>
                    <a:pt x="3569589" y="593344"/>
                  </a:lnTo>
                  <a:lnTo>
                    <a:pt x="3499866" y="581733"/>
                  </a:lnTo>
                  <a:close/>
                </a:path>
              </a:pathLst>
            </a:custGeom>
            <a:solidFill>
              <a:srgbClr val="978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544" y="2186940"/>
              <a:ext cx="4428744" cy="14767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0952" y="2535936"/>
              <a:ext cx="2161032" cy="5699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0788" y="2840736"/>
              <a:ext cx="3201924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70120" y="2186940"/>
              <a:ext cx="4373879" cy="14767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42203" y="2688336"/>
              <a:ext cx="3474720" cy="5699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89778" y="2751201"/>
            <a:ext cx="3159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ПОМИЛКИ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ЦИТУВАННЯ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22948" y="3402329"/>
            <a:ext cx="4161790" cy="3295650"/>
            <a:chOff x="222948" y="3402329"/>
            <a:chExt cx="4161790" cy="3295650"/>
          </a:xfrm>
        </p:grpSpPr>
        <p:sp>
          <p:nvSpPr>
            <p:cNvPr id="27" name="object 27"/>
            <p:cNvSpPr/>
            <p:nvPr/>
          </p:nvSpPr>
          <p:spPr>
            <a:xfrm>
              <a:off x="251523" y="3430904"/>
              <a:ext cx="4104640" cy="286385"/>
            </a:xfrm>
            <a:custGeom>
              <a:avLst/>
              <a:gdLst/>
              <a:ahLst/>
              <a:cxnLst/>
              <a:rect l="l" t="t" r="r" b="b"/>
              <a:pathLst>
                <a:path w="4104640" h="286385">
                  <a:moveTo>
                    <a:pt x="4104449" y="0"/>
                  </a:moveTo>
                  <a:lnTo>
                    <a:pt x="4097478" y="45219"/>
                  </a:lnTo>
                  <a:lnTo>
                    <a:pt x="4078066" y="84506"/>
                  </a:lnTo>
                  <a:lnTo>
                    <a:pt x="4048460" y="115497"/>
                  </a:lnTo>
                  <a:lnTo>
                    <a:pt x="4010912" y="135827"/>
                  </a:lnTo>
                  <a:lnTo>
                    <a:pt x="3967670" y="143129"/>
                  </a:lnTo>
                  <a:lnTo>
                    <a:pt x="2215832" y="143129"/>
                  </a:lnTo>
                  <a:lnTo>
                    <a:pt x="2172577" y="150417"/>
                  </a:lnTo>
                  <a:lnTo>
                    <a:pt x="2134997" y="170715"/>
                  </a:lnTo>
                  <a:lnTo>
                    <a:pt x="2105354" y="201668"/>
                  </a:lnTo>
                  <a:lnTo>
                    <a:pt x="2085910" y="240925"/>
                  </a:lnTo>
                  <a:lnTo>
                    <a:pt x="2078926" y="286131"/>
                  </a:lnTo>
                  <a:lnTo>
                    <a:pt x="2071955" y="240925"/>
                  </a:lnTo>
                  <a:lnTo>
                    <a:pt x="2052543" y="201668"/>
                  </a:lnTo>
                  <a:lnTo>
                    <a:pt x="2022937" y="170715"/>
                  </a:lnTo>
                  <a:lnTo>
                    <a:pt x="1985389" y="150417"/>
                  </a:lnTo>
                  <a:lnTo>
                    <a:pt x="1942147" y="143129"/>
                  </a:lnTo>
                  <a:lnTo>
                    <a:pt x="136817" y="143129"/>
                  </a:lnTo>
                  <a:lnTo>
                    <a:pt x="93571" y="135827"/>
                  </a:lnTo>
                  <a:lnTo>
                    <a:pt x="56013" y="115497"/>
                  </a:lnTo>
                  <a:lnTo>
                    <a:pt x="26396" y="84506"/>
                  </a:lnTo>
                  <a:lnTo>
                    <a:pt x="6974" y="45219"/>
                  </a:lnTo>
                  <a:lnTo>
                    <a:pt x="0" y="0"/>
                  </a:lnTo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523" y="3717035"/>
              <a:ext cx="4104640" cy="2952750"/>
            </a:xfrm>
            <a:custGeom>
              <a:avLst/>
              <a:gdLst/>
              <a:ahLst/>
              <a:cxnLst/>
              <a:rect l="l" t="t" r="r" b="b"/>
              <a:pathLst>
                <a:path w="4104640" h="2952750">
                  <a:moveTo>
                    <a:pt x="3612451" y="0"/>
                  </a:moveTo>
                  <a:lnTo>
                    <a:pt x="492061" y="0"/>
                  </a:lnTo>
                  <a:lnTo>
                    <a:pt x="444673" y="2252"/>
                  </a:lnTo>
                  <a:lnTo>
                    <a:pt x="398559" y="8874"/>
                  </a:lnTo>
                  <a:lnTo>
                    <a:pt x="353925" y="19656"/>
                  </a:lnTo>
                  <a:lnTo>
                    <a:pt x="310979" y="34395"/>
                  </a:lnTo>
                  <a:lnTo>
                    <a:pt x="269925" y="52882"/>
                  </a:lnTo>
                  <a:lnTo>
                    <a:pt x="230971" y="74911"/>
                  </a:lnTo>
                  <a:lnTo>
                    <a:pt x="194322" y="100277"/>
                  </a:lnTo>
                  <a:lnTo>
                    <a:pt x="160185" y="128772"/>
                  </a:lnTo>
                  <a:lnTo>
                    <a:pt x="128765" y="160190"/>
                  </a:lnTo>
                  <a:lnTo>
                    <a:pt x="100270" y="194325"/>
                  </a:lnTo>
                  <a:lnTo>
                    <a:pt x="74905" y="230971"/>
                  </a:lnTo>
                  <a:lnTo>
                    <a:pt x="52876" y="269920"/>
                  </a:lnTo>
                  <a:lnTo>
                    <a:pt x="34391" y="310966"/>
                  </a:lnTo>
                  <a:lnTo>
                    <a:pt x="19654" y="353904"/>
                  </a:lnTo>
                  <a:lnTo>
                    <a:pt x="8872" y="398526"/>
                  </a:lnTo>
                  <a:lnTo>
                    <a:pt x="2252" y="444626"/>
                  </a:lnTo>
                  <a:lnTo>
                    <a:pt x="0" y="491997"/>
                  </a:lnTo>
                  <a:lnTo>
                    <a:pt x="0" y="2952318"/>
                  </a:lnTo>
                  <a:lnTo>
                    <a:pt x="4104449" y="2952318"/>
                  </a:lnTo>
                  <a:lnTo>
                    <a:pt x="4104449" y="491997"/>
                  </a:lnTo>
                  <a:lnTo>
                    <a:pt x="3612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1523" y="3717035"/>
              <a:ext cx="4104640" cy="2952750"/>
            </a:xfrm>
            <a:custGeom>
              <a:avLst/>
              <a:gdLst/>
              <a:ahLst/>
              <a:cxnLst/>
              <a:rect l="l" t="t" r="r" b="b"/>
              <a:pathLst>
                <a:path w="4104640" h="2952750">
                  <a:moveTo>
                    <a:pt x="492061" y="0"/>
                  </a:moveTo>
                  <a:lnTo>
                    <a:pt x="3612451" y="0"/>
                  </a:lnTo>
                  <a:lnTo>
                    <a:pt x="4104449" y="491997"/>
                  </a:lnTo>
                  <a:lnTo>
                    <a:pt x="4104449" y="2952318"/>
                  </a:lnTo>
                  <a:lnTo>
                    <a:pt x="0" y="2952318"/>
                  </a:lnTo>
                  <a:lnTo>
                    <a:pt x="0" y="491997"/>
                  </a:lnTo>
                  <a:lnTo>
                    <a:pt x="2252" y="444626"/>
                  </a:lnTo>
                  <a:lnTo>
                    <a:pt x="8872" y="398526"/>
                  </a:lnTo>
                  <a:lnTo>
                    <a:pt x="19654" y="353904"/>
                  </a:lnTo>
                  <a:lnTo>
                    <a:pt x="34391" y="310966"/>
                  </a:lnTo>
                  <a:lnTo>
                    <a:pt x="52876" y="269920"/>
                  </a:lnTo>
                  <a:lnTo>
                    <a:pt x="74905" y="230971"/>
                  </a:lnTo>
                  <a:lnTo>
                    <a:pt x="100270" y="194325"/>
                  </a:lnTo>
                  <a:lnTo>
                    <a:pt x="128765" y="160190"/>
                  </a:lnTo>
                  <a:lnTo>
                    <a:pt x="160185" y="128772"/>
                  </a:lnTo>
                  <a:lnTo>
                    <a:pt x="194322" y="100277"/>
                  </a:lnTo>
                  <a:lnTo>
                    <a:pt x="230971" y="74911"/>
                  </a:lnTo>
                  <a:lnTo>
                    <a:pt x="269925" y="52882"/>
                  </a:lnTo>
                  <a:lnTo>
                    <a:pt x="310979" y="34395"/>
                  </a:lnTo>
                  <a:lnTo>
                    <a:pt x="353925" y="19656"/>
                  </a:lnTo>
                  <a:lnTo>
                    <a:pt x="398559" y="8874"/>
                  </a:lnTo>
                  <a:lnTo>
                    <a:pt x="444673" y="2252"/>
                  </a:lnTo>
                  <a:lnTo>
                    <a:pt x="492061" y="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29303" y="4148454"/>
            <a:ext cx="20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їх  є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4370" y="2598801"/>
            <a:ext cx="3557904" cy="2398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5955" marR="34290" indent="54991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ПОРУШЕННЯ  </a:t>
            </a:r>
            <a:r>
              <a:rPr sz="2000" b="1" spc="-15" dirty="0">
                <a:latin typeface="Times New Roman"/>
                <a:cs typeface="Times New Roman"/>
              </a:rPr>
              <a:t>АВТОРСЬКОГО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75" dirty="0">
                <a:latin typeface="Times New Roman"/>
                <a:cs typeface="Times New Roman"/>
              </a:rPr>
              <a:t>ПРАВА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  <a:tab pos="1283970" algn="l"/>
                <a:tab pos="259334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направлені на </a:t>
            </a:r>
            <a:r>
              <a:rPr sz="1800" b="1" i="1" dirty="0">
                <a:latin typeface="Times New Roman"/>
                <a:cs typeface="Times New Roman"/>
              </a:rPr>
              <a:t>захист </a:t>
            </a:r>
            <a:r>
              <a:rPr sz="1800" b="1" i="1" spc="-10" dirty="0">
                <a:latin typeface="Times New Roman"/>
                <a:cs typeface="Times New Roman"/>
              </a:rPr>
              <a:t>майнових  </a:t>
            </a:r>
            <a:r>
              <a:rPr sz="1800" b="1" i="1" spc="-5" dirty="0">
                <a:latin typeface="Times New Roman"/>
                <a:cs typeface="Times New Roman"/>
              </a:rPr>
              <a:t>прав	</a:t>
            </a:r>
            <a:r>
              <a:rPr sz="1800" b="1" i="1" spc="-10" dirty="0">
                <a:latin typeface="Times New Roman"/>
                <a:cs typeface="Times New Roman"/>
              </a:rPr>
              <a:t>авторів	</a:t>
            </a:r>
            <a:r>
              <a:rPr sz="1800" b="1" i="1" dirty="0">
                <a:latin typeface="Times New Roman"/>
                <a:cs typeface="Times New Roman"/>
              </a:rPr>
              <a:t>чи  </a:t>
            </a:r>
            <a:r>
              <a:rPr sz="1800" b="1" i="1" spc="-10" dirty="0">
                <a:latin typeface="Times New Roman"/>
                <a:cs typeface="Times New Roman"/>
              </a:rPr>
              <a:t>правонаступників,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правопорушеннями;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370" y="4971669"/>
            <a:ext cx="1586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а</a:t>
            </a:r>
            <a:r>
              <a:rPr sz="1800" b="1" i="1" spc="-50" dirty="0">
                <a:latin typeface="Times New Roman"/>
                <a:cs typeface="Times New Roman"/>
              </a:rPr>
              <a:t>к</a:t>
            </a:r>
            <a:r>
              <a:rPr sz="1800" b="1" i="1" dirty="0">
                <a:latin typeface="Times New Roman"/>
                <a:cs typeface="Times New Roman"/>
              </a:rPr>
              <a:t>ад</a:t>
            </a:r>
            <a:r>
              <a:rPr sz="1800" b="1" i="1" spc="-50" dirty="0">
                <a:latin typeface="Times New Roman"/>
                <a:cs typeface="Times New Roman"/>
              </a:rPr>
              <a:t>е</a:t>
            </a:r>
            <a:r>
              <a:rPr sz="1800" b="1" i="1" spc="-5" dirty="0">
                <a:latin typeface="Times New Roman"/>
                <a:cs typeface="Times New Roman"/>
              </a:rPr>
              <a:t>м</a:t>
            </a:r>
            <a:r>
              <a:rPr sz="1800" b="1" i="1" spc="5" dirty="0">
                <a:latin typeface="Times New Roman"/>
                <a:cs typeface="Times New Roman"/>
              </a:rPr>
              <a:t>і</a:t>
            </a:r>
            <a:r>
              <a:rPr sz="1800" b="1" i="1" dirty="0">
                <a:latin typeface="Times New Roman"/>
                <a:cs typeface="Times New Roman"/>
              </a:rPr>
              <a:t>чний  </a:t>
            </a:r>
            <a:r>
              <a:rPr sz="1800" b="1" i="1" spc="-5" dirty="0">
                <a:latin typeface="Times New Roman"/>
                <a:cs typeface="Times New Roman"/>
              </a:rPr>
              <a:t>по</a:t>
            </a:r>
            <a:r>
              <a:rPr sz="1800" b="1" i="1" spc="-30" dirty="0">
                <a:latin typeface="Times New Roman"/>
                <a:cs typeface="Times New Roman"/>
              </a:rPr>
              <a:t>р</a:t>
            </a:r>
            <a:r>
              <a:rPr sz="1800" b="1" i="1" dirty="0">
                <a:latin typeface="Times New Roman"/>
                <a:cs typeface="Times New Roman"/>
              </a:rPr>
              <a:t>ушенням  </a:t>
            </a:r>
            <a:r>
              <a:rPr sz="1800" b="1" i="1" spc="-20" dirty="0">
                <a:latin typeface="Times New Roman"/>
                <a:cs typeface="Times New Roman"/>
              </a:rPr>
              <a:t>наслідком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19350" y="4971669"/>
            <a:ext cx="1612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 algn="r">
              <a:lnSpc>
                <a:spcPct val="100000"/>
              </a:lnSpc>
              <a:spcBef>
                <a:spcPts val="100"/>
              </a:spcBef>
              <a:tabLst>
                <a:tab pos="896619" algn="l"/>
                <a:tab pos="1504315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пла</a:t>
            </a:r>
            <a:r>
              <a:rPr sz="1800" b="1" i="1" spc="-10" dirty="0">
                <a:latin typeface="Times New Roman"/>
                <a:cs typeface="Times New Roman"/>
              </a:rPr>
              <a:t>г</a:t>
            </a:r>
            <a:r>
              <a:rPr sz="1800" b="1" i="1" dirty="0">
                <a:latin typeface="Times New Roman"/>
                <a:cs typeface="Times New Roman"/>
              </a:rPr>
              <a:t>іат	є  </a:t>
            </a:r>
            <a:r>
              <a:rPr sz="1800" b="1" i="1" spc="-5" dirty="0">
                <a:latin typeface="Times New Roman"/>
                <a:cs typeface="Times New Roman"/>
              </a:rPr>
              <a:t>но</a:t>
            </a:r>
            <a:r>
              <a:rPr sz="1800" b="1" i="1" spc="-90" dirty="0">
                <a:latin typeface="Times New Roman"/>
                <a:cs typeface="Times New Roman"/>
              </a:rPr>
              <a:t>р</a:t>
            </a:r>
            <a:r>
              <a:rPr sz="1800" b="1" i="1" dirty="0">
                <a:latin typeface="Times New Roman"/>
                <a:cs typeface="Times New Roman"/>
              </a:rPr>
              <a:t>м	</a:t>
            </a:r>
            <a:r>
              <a:rPr sz="1800" b="1" i="1" spc="-20" dirty="0">
                <a:latin typeface="Times New Roman"/>
                <a:cs typeface="Times New Roman"/>
              </a:rPr>
              <a:t>е</a:t>
            </a:r>
            <a:r>
              <a:rPr sz="1800" b="1" i="1" spc="-10" dirty="0">
                <a:latin typeface="Times New Roman"/>
                <a:cs typeface="Times New Roman"/>
              </a:rPr>
              <a:t>т</a:t>
            </a:r>
            <a:r>
              <a:rPr sz="1800" b="1" i="1" spc="-5" dirty="0">
                <a:latin typeface="Times New Roman"/>
                <a:cs typeface="Times New Roman"/>
              </a:rPr>
              <a:t>и</a:t>
            </a:r>
            <a:r>
              <a:rPr sz="1800" b="1" i="1" spc="-10" dirty="0">
                <a:latin typeface="Times New Roman"/>
                <a:cs typeface="Times New Roman"/>
              </a:rPr>
              <a:t>к</a:t>
            </a:r>
            <a:r>
              <a:rPr sz="1800" b="1" i="1" spc="-5" dirty="0">
                <a:latin typeface="Times New Roman"/>
                <a:cs typeface="Times New Roman"/>
              </a:rPr>
              <a:t>и,  </a:t>
            </a:r>
            <a:r>
              <a:rPr sz="1800" b="1" i="1" dirty="0">
                <a:latin typeface="Times New Roman"/>
                <a:cs typeface="Times New Roman"/>
              </a:rPr>
              <a:t>а</a:t>
            </a:r>
            <a:r>
              <a:rPr sz="1800" b="1" i="1" spc="-50" dirty="0">
                <a:latin typeface="Times New Roman"/>
                <a:cs typeface="Times New Roman"/>
              </a:rPr>
              <a:t>к</a:t>
            </a:r>
            <a:r>
              <a:rPr sz="1800" b="1" i="1" dirty="0">
                <a:latin typeface="Times New Roman"/>
                <a:cs typeface="Times New Roman"/>
              </a:rPr>
              <a:t>ад</a:t>
            </a:r>
            <a:r>
              <a:rPr sz="1800" b="1" i="1" spc="-60" dirty="0">
                <a:latin typeface="Times New Roman"/>
                <a:cs typeface="Times New Roman"/>
              </a:rPr>
              <a:t>е</a:t>
            </a:r>
            <a:r>
              <a:rPr sz="1800" b="1" i="1" spc="-5" dirty="0">
                <a:latin typeface="Times New Roman"/>
                <a:cs typeface="Times New Roman"/>
              </a:rPr>
              <a:t>м</a:t>
            </a:r>
            <a:r>
              <a:rPr sz="1800" b="1" i="1" spc="5" dirty="0">
                <a:latin typeface="Times New Roman"/>
                <a:cs typeface="Times New Roman"/>
              </a:rPr>
              <a:t>і</a:t>
            </a:r>
            <a:r>
              <a:rPr sz="1800" b="1" i="1" dirty="0">
                <a:latin typeface="Times New Roman"/>
                <a:cs typeface="Times New Roman"/>
              </a:rPr>
              <a:t>чного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0882" y="5794654"/>
            <a:ext cx="32708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плагіату </a:t>
            </a:r>
            <a:r>
              <a:rPr sz="1800" b="1" i="1" dirty="0">
                <a:latin typeface="Times New Roman"/>
                <a:cs typeface="Times New Roman"/>
              </a:rPr>
              <a:t>є </a:t>
            </a:r>
            <a:r>
              <a:rPr sz="1800" b="1" i="1" spc="-5" dirty="0">
                <a:latin typeface="Times New Roman"/>
                <a:cs typeface="Times New Roman"/>
              </a:rPr>
              <a:t>притягнення членів  </a:t>
            </a:r>
            <a:r>
              <a:rPr sz="1800" b="1" i="1" spc="-15" dirty="0">
                <a:latin typeface="Times New Roman"/>
                <a:cs typeface="Times New Roman"/>
              </a:rPr>
              <a:t>академічної </a:t>
            </a:r>
            <a:r>
              <a:rPr sz="1800" b="1" i="1" dirty="0">
                <a:latin typeface="Times New Roman"/>
                <a:cs typeface="Times New Roman"/>
              </a:rPr>
              <a:t>спільноти </a:t>
            </a:r>
            <a:r>
              <a:rPr sz="1800" b="1" i="1" spc="-10" dirty="0">
                <a:latin typeface="Times New Roman"/>
                <a:cs typeface="Times New Roman"/>
              </a:rPr>
              <a:t>до  академічної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відповідальності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759452" y="3760470"/>
            <a:ext cx="4234180" cy="2937510"/>
            <a:chOff x="4759452" y="3760470"/>
            <a:chExt cx="4234180" cy="2937510"/>
          </a:xfrm>
        </p:grpSpPr>
        <p:sp>
          <p:nvSpPr>
            <p:cNvPr id="36" name="object 36"/>
            <p:cNvSpPr/>
            <p:nvPr/>
          </p:nvSpPr>
          <p:spPr>
            <a:xfrm>
              <a:off x="4788027" y="3789045"/>
              <a:ext cx="4177029" cy="2880360"/>
            </a:xfrm>
            <a:custGeom>
              <a:avLst/>
              <a:gdLst/>
              <a:ahLst/>
              <a:cxnLst/>
              <a:rect l="l" t="t" r="r" b="b"/>
              <a:pathLst>
                <a:path w="4177029" h="2880359">
                  <a:moveTo>
                    <a:pt x="3696334" y="0"/>
                  </a:moveTo>
                  <a:lnTo>
                    <a:pt x="480060" y="0"/>
                  </a:lnTo>
                  <a:lnTo>
                    <a:pt x="430969" y="2477"/>
                  </a:lnTo>
                  <a:lnTo>
                    <a:pt x="383297" y="9751"/>
                  </a:lnTo>
                  <a:lnTo>
                    <a:pt x="337287" y="21578"/>
                  </a:lnTo>
                  <a:lnTo>
                    <a:pt x="293179" y="37718"/>
                  </a:lnTo>
                  <a:lnTo>
                    <a:pt x="251214" y="57931"/>
                  </a:lnTo>
                  <a:lnTo>
                    <a:pt x="211633" y="81974"/>
                  </a:lnTo>
                  <a:lnTo>
                    <a:pt x="174678" y="109607"/>
                  </a:lnTo>
                  <a:lnTo>
                    <a:pt x="140588" y="140588"/>
                  </a:lnTo>
                  <a:lnTo>
                    <a:pt x="109607" y="174678"/>
                  </a:lnTo>
                  <a:lnTo>
                    <a:pt x="81974" y="211633"/>
                  </a:lnTo>
                  <a:lnTo>
                    <a:pt x="57931" y="251214"/>
                  </a:lnTo>
                  <a:lnTo>
                    <a:pt x="37719" y="293179"/>
                  </a:lnTo>
                  <a:lnTo>
                    <a:pt x="21578" y="337287"/>
                  </a:lnTo>
                  <a:lnTo>
                    <a:pt x="9751" y="383297"/>
                  </a:lnTo>
                  <a:lnTo>
                    <a:pt x="2477" y="430969"/>
                  </a:lnTo>
                  <a:lnTo>
                    <a:pt x="0" y="480059"/>
                  </a:lnTo>
                  <a:lnTo>
                    <a:pt x="0" y="2880309"/>
                  </a:lnTo>
                  <a:lnTo>
                    <a:pt x="4176522" y="2880309"/>
                  </a:lnTo>
                  <a:lnTo>
                    <a:pt x="4176522" y="480059"/>
                  </a:lnTo>
                  <a:lnTo>
                    <a:pt x="3696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88027" y="3789045"/>
              <a:ext cx="4177029" cy="2880360"/>
            </a:xfrm>
            <a:custGeom>
              <a:avLst/>
              <a:gdLst/>
              <a:ahLst/>
              <a:cxnLst/>
              <a:rect l="l" t="t" r="r" b="b"/>
              <a:pathLst>
                <a:path w="4177029" h="2880359">
                  <a:moveTo>
                    <a:pt x="480060" y="0"/>
                  </a:moveTo>
                  <a:lnTo>
                    <a:pt x="3696334" y="0"/>
                  </a:lnTo>
                  <a:lnTo>
                    <a:pt x="4176522" y="480059"/>
                  </a:lnTo>
                  <a:lnTo>
                    <a:pt x="4176522" y="2880309"/>
                  </a:lnTo>
                  <a:lnTo>
                    <a:pt x="0" y="2880309"/>
                  </a:lnTo>
                  <a:lnTo>
                    <a:pt x="0" y="480059"/>
                  </a:lnTo>
                  <a:lnTo>
                    <a:pt x="2477" y="430969"/>
                  </a:lnTo>
                  <a:lnTo>
                    <a:pt x="9751" y="383297"/>
                  </a:lnTo>
                  <a:lnTo>
                    <a:pt x="21578" y="337287"/>
                  </a:lnTo>
                  <a:lnTo>
                    <a:pt x="37719" y="293179"/>
                  </a:lnTo>
                  <a:lnTo>
                    <a:pt x="57931" y="251214"/>
                  </a:lnTo>
                  <a:lnTo>
                    <a:pt x="81974" y="211633"/>
                  </a:lnTo>
                  <a:lnTo>
                    <a:pt x="109607" y="174678"/>
                  </a:lnTo>
                  <a:lnTo>
                    <a:pt x="140588" y="140588"/>
                  </a:lnTo>
                  <a:lnTo>
                    <a:pt x="174678" y="109607"/>
                  </a:lnTo>
                  <a:lnTo>
                    <a:pt x="211633" y="81974"/>
                  </a:lnTo>
                  <a:lnTo>
                    <a:pt x="251214" y="57931"/>
                  </a:lnTo>
                  <a:lnTo>
                    <a:pt x="293179" y="37718"/>
                  </a:lnTo>
                  <a:lnTo>
                    <a:pt x="337287" y="21578"/>
                  </a:lnTo>
                  <a:lnTo>
                    <a:pt x="383297" y="9751"/>
                  </a:lnTo>
                  <a:lnTo>
                    <a:pt x="430969" y="2477"/>
                  </a:lnTo>
                  <a:lnTo>
                    <a:pt x="480060" y="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96506" y="3908247"/>
            <a:ext cx="1549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155065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ла</a:t>
            </a:r>
            <a:r>
              <a:rPr sz="1800" b="1" i="1" spc="-10" dirty="0">
                <a:latin typeface="Times New Roman"/>
                <a:cs typeface="Times New Roman"/>
              </a:rPr>
              <a:t>п</a:t>
            </a:r>
            <a:r>
              <a:rPr sz="1800" b="1" i="1" dirty="0">
                <a:latin typeface="Times New Roman"/>
                <a:cs typeface="Times New Roman"/>
              </a:rPr>
              <a:t>ок	</a:t>
            </a:r>
            <a:r>
              <a:rPr sz="1800" b="1" i="1" spc="-10" dirty="0">
                <a:latin typeface="Times New Roman"/>
                <a:cs typeface="Times New Roman"/>
              </a:rPr>
              <a:t>п</a:t>
            </a:r>
            <a:r>
              <a:rPr sz="1800" b="1" i="1" dirty="0">
                <a:latin typeface="Times New Roman"/>
                <a:cs typeface="Times New Roman"/>
              </a:rPr>
              <a:t>ри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i="1" spc="-35" dirty="0">
                <a:latin typeface="Times New Roman"/>
                <a:cs typeface="Times New Roman"/>
              </a:rPr>
              <a:t>т</a:t>
            </a:r>
            <a:r>
              <a:rPr sz="1800" b="1" i="1" dirty="0">
                <a:latin typeface="Times New Roman"/>
                <a:cs typeface="Times New Roman"/>
              </a:rPr>
              <a:t>е</a:t>
            </a:r>
            <a:r>
              <a:rPr sz="1800" b="1" i="1" spc="-70" dirty="0">
                <a:latin typeface="Times New Roman"/>
                <a:cs typeface="Times New Roman"/>
              </a:rPr>
              <a:t>к</a:t>
            </a:r>
            <a:r>
              <a:rPr sz="1800" b="1" i="1" dirty="0">
                <a:latin typeface="Times New Roman"/>
                <a:cs typeface="Times New Roman"/>
              </a:rPr>
              <a:t>с</a:t>
            </a:r>
            <a:r>
              <a:rPr sz="1800" b="1" i="1" spc="-30" dirty="0">
                <a:latin typeface="Times New Roman"/>
                <a:cs typeface="Times New Roman"/>
              </a:rPr>
              <a:t>т</a:t>
            </a:r>
            <a:r>
              <a:rPr sz="1800" b="1" i="1" dirty="0">
                <a:latin typeface="Times New Roman"/>
                <a:cs typeface="Times New Roman"/>
              </a:rPr>
              <a:t>ов</a:t>
            </a:r>
            <a:r>
              <a:rPr sz="1800" b="1" i="1" spc="-10" dirty="0">
                <a:latin typeface="Times New Roman"/>
                <a:cs typeface="Times New Roman"/>
              </a:rPr>
              <a:t>и</a:t>
            </a:r>
            <a:r>
              <a:rPr sz="1800" b="1" i="1" dirty="0">
                <a:latin typeface="Times New Roman"/>
                <a:cs typeface="Times New Roman"/>
              </a:rPr>
              <a:t>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08245" y="3908247"/>
            <a:ext cx="1714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відсутність</a:t>
            </a:r>
            <a:endParaRPr sz="18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-5" dirty="0">
                <a:latin typeface="Times New Roman"/>
                <a:cs typeface="Times New Roman"/>
              </a:rPr>
              <a:t>и</a:t>
            </a:r>
            <a:r>
              <a:rPr sz="1800" b="1" i="1" spc="-75" dirty="0">
                <a:latin typeface="Times New Roman"/>
                <a:cs typeface="Times New Roman"/>
              </a:rPr>
              <a:t>к</a:t>
            </a:r>
            <a:r>
              <a:rPr sz="1800" b="1" i="1" dirty="0">
                <a:latin typeface="Times New Roman"/>
                <a:cs typeface="Times New Roman"/>
              </a:rPr>
              <a:t>ористанні  </a:t>
            </a:r>
            <a:r>
              <a:rPr sz="1800" b="1" i="1" spc="-5" dirty="0">
                <a:latin typeface="Times New Roman"/>
                <a:cs typeface="Times New Roman"/>
              </a:rPr>
              <a:t>фрагментів,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6272" y="4457192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178816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що	зап</a:t>
            </a:r>
            <a:r>
              <a:rPr sz="1800" b="1" i="1" spc="-45" dirty="0">
                <a:latin typeface="Times New Roman"/>
                <a:cs typeface="Times New Roman"/>
              </a:rPr>
              <a:t>о</a:t>
            </a:r>
            <a:r>
              <a:rPr sz="1800" b="1" i="1" dirty="0">
                <a:latin typeface="Times New Roman"/>
                <a:cs typeface="Times New Roman"/>
              </a:rPr>
              <a:t>з</a:t>
            </a:r>
            <a:r>
              <a:rPr sz="1800" b="1" i="1" spc="-5" dirty="0">
                <a:latin typeface="Times New Roman"/>
                <a:cs typeface="Times New Roman"/>
              </a:rPr>
              <a:t>ичен</a:t>
            </a:r>
            <a:r>
              <a:rPr sz="1800" b="1" i="1" dirty="0">
                <a:latin typeface="Times New Roman"/>
                <a:cs typeface="Times New Roman"/>
              </a:rPr>
              <a:t>і	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8245" y="4731511"/>
            <a:ext cx="363918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інших </a:t>
            </a:r>
            <a:r>
              <a:rPr sz="1800" b="1" i="1" spc="-15" dirty="0">
                <a:latin typeface="Times New Roman"/>
                <a:cs typeface="Times New Roman"/>
              </a:rPr>
              <a:t>джерел, </a:t>
            </a:r>
            <a:r>
              <a:rPr sz="1800" b="1" i="1" dirty="0">
                <a:latin typeface="Times New Roman"/>
                <a:cs typeface="Times New Roman"/>
              </a:rPr>
              <a:t>за </a:t>
            </a:r>
            <a:r>
              <a:rPr sz="1800" b="1" i="1" spc="-5" dirty="0">
                <a:latin typeface="Times New Roman"/>
                <a:cs typeface="Times New Roman"/>
              </a:rPr>
              <a:t>наявності  </a:t>
            </a:r>
            <a:r>
              <a:rPr sz="1800" b="1" i="1" spc="-10" dirty="0">
                <a:latin typeface="Times New Roman"/>
                <a:cs typeface="Times New Roman"/>
              </a:rPr>
              <a:t>коректного </a:t>
            </a:r>
            <a:r>
              <a:rPr sz="1800" b="1" i="1" spc="-5" dirty="0">
                <a:latin typeface="Times New Roman"/>
                <a:cs typeface="Times New Roman"/>
              </a:rPr>
              <a:t>посилання на </a:t>
            </a:r>
            <a:r>
              <a:rPr sz="1800" b="1" i="1" spc="-10" dirty="0">
                <a:latin typeface="Times New Roman"/>
                <a:cs typeface="Times New Roman"/>
              </a:rPr>
              <a:t>це  джерело;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посилання на </a:t>
            </a:r>
            <a:r>
              <a:rPr sz="1800" b="1" i="1" dirty="0">
                <a:latin typeface="Times New Roman"/>
                <a:cs typeface="Times New Roman"/>
              </a:rPr>
              <a:t>інше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джерело;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  <a:tab pos="238252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неправ</a:t>
            </a:r>
            <a:r>
              <a:rPr sz="1800" b="1" i="1" spc="-10" dirty="0">
                <a:latin typeface="Times New Roman"/>
                <a:cs typeface="Times New Roman"/>
              </a:rPr>
              <a:t>и</a:t>
            </a:r>
            <a:r>
              <a:rPr sz="1800" b="1" i="1" spc="-5" dirty="0">
                <a:latin typeface="Times New Roman"/>
                <a:cs typeface="Times New Roman"/>
              </a:rPr>
              <a:t>л</a:t>
            </a:r>
            <a:r>
              <a:rPr sz="1800" b="1" i="1" dirty="0">
                <a:latin typeface="Times New Roman"/>
                <a:cs typeface="Times New Roman"/>
              </a:rPr>
              <a:t>ь</a:t>
            </a:r>
            <a:r>
              <a:rPr sz="1800" b="1" i="1" spc="-5" dirty="0">
                <a:latin typeface="Times New Roman"/>
                <a:cs typeface="Times New Roman"/>
              </a:rPr>
              <a:t>н</a:t>
            </a:r>
            <a:r>
              <a:rPr sz="1800" b="1" i="1" dirty="0">
                <a:latin typeface="Times New Roman"/>
                <a:cs typeface="Times New Roman"/>
              </a:rPr>
              <a:t>е	офо</a:t>
            </a:r>
            <a:r>
              <a:rPr sz="1800" b="1" i="1" spc="-90" dirty="0">
                <a:latin typeface="Times New Roman"/>
                <a:cs typeface="Times New Roman"/>
              </a:rPr>
              <a:t>р</a:t>
            </a:r>
            <a:r>
              <a:rPr sz="1800" b="1" i="1" spc="-5" dirty="0">
                <a:latin typeface="Times New Roman"/>
                <a:cs typeface="Times New Roman"/>
              </a:rPr>
              <a:t>мл</a:t>
            </a:r>
            <a:r>
              <a:rPr sz="1800" b="1" i="1" spc="5" dirty="0">
                <a:latin typeface="Times New Roman"/>
                <a:cs typeface="Times New Roman"/>
              </a:rPr>
              <a:t>е</a:t>
            </a:r>
            <a:r>
              <a:rPr sz="1800" b="1" i="1" spc="-5" dirty="0">
                <a:latin typeface="Times New Roman"/>
                <a:cs typeface="Times New Roman"/>
              </a:rPr>
              <a:t>н</a:t>
            </a:r>
            <a:r>
              <a:rPr sz="1800" b="1" i="1" spc="-10" dirty="0">
                <a:latin typeface="Times New Roman"/>
                <a:cs typeface="Times New Roman"/>
              </a:rPr>
              <a:t>н</a:t>
            </a:r>
            <a:r>
              <a:rPr sz="1800" b="1" i="1" dirty="0">
                <a:latin typeface="Times New Roman"/>
                <a:cs typeface="Times New Roman"/>
              </a:rPr>
              <a:t>я  </a:t>
            </a:r>
            <a:r>
              <a:rPr sz="1800" b="1" i="1" spc="-10" dirty="0">
                <a:latin typeface="Times New Roman"/>
                <a:cs typeface="Times New Roman"/>
              </a:rPr>
              <a:t>посилання, </a:t>
            </a:r>
            <a:r>
              <a:rPr sz="1800" b="1" i="1" dirty="0">
                <a:latin typeface="Times New Roman"/>
                <a:cs typeface="Times New Roman"/>
              </a:rPr>
              <a:t>що ускладнює </a:t>
            </a:r>
            <a:r>
              <a:rPr sz="1800" b="1" i="1" spc="-5" dirty="0">
                <a:latin typeface="Times New Roman"/>
                <a:cs typeface="Times New Roman"/>
              </a:rPr>
              <a:t>пошук  </a:t>
            </a:r>
            <a:r>
              <a:rPr sz="1800" b="1" i="1" spc="-15" dirty="0">
                <a:latin typeface="Times New Roman"/>
                <a:cs typeface="Times New Roman"/>
              </a:rPr>
              <a:t>джерела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60035" y="3429000"/>
            <a:ext cx="4104640" cy="288290"/>
          </a:xfrm>
          <a:custGeom>
            <a:avLst/>
            <a:gdLst/>
            <a:ahLst/>
            <a:cxnLst/>
            <a:rect l="l" t="t" r="r" b="b"/>
            <a:pathLst>
              <a:path w="4104640" h="288289">
                <a:moveTo>
                  <a:pt x="4104513" y="0"/>
                </a:moveTo>
                <a:lnTo>
                  <a:pt x="4097485" y="45506"/>
                </a:lnTo>
                <a:lnTo>
                  <a:pt x="4077918" y="85039"/>
                </a:lnTo>
                <a:lnTo>
                  <a:pt x="4048085" y="116220"/>
                </a:lnTo>
                <a:lnTo>
                  <a:pt x="4010260" y="136672"/>
                </a:lnTo>
                <a:lnTo>
                  <a:pt x="3966717" y="144017"/>
                </a:lnTo>
                <a:lnTo>
                  <a:pt x="2216785" y="144017"/>
                </a:lnTo>
                <a:lnTo>
                  <a:pt x="2173242" y="151363"/>
                </a:lnTo>
                <a:lnTo>
                  <a:pt x="2135417" y="171815"/>
                </a:lnTo>
                <a:lnTo>
                  <a:pt x="2105584" y="202996"/>
                </a:lnTo>
                <a:lnTo>
                  <a:pt x="2086017" y="242529"/>
                </a:lnTo>
                <a:lnTo>
                  <a:pt x="2078989" y="288036"/>
                </a:lnTo>
                <a:lnTo>
                  <a:pt x="2071962" y="242529"/>
                </a:lnTo>
                <a:lnTo>
                  <a:pt x="2052395" y="202996"/>
                </a:lnTo>
                <a:lnTo>
                  <a:pt x="2022562" y="171815"/>
                </a:lnTo>
                <a:lnTo>
                  <a:pt x="1984737" y="151363"/>
                </a:lnTo>
                <a:lnTo>
                  <a:pt x="1941194" y="144017"/>
                </a:lnTo>
                <a:lnTo>
                  <a:pt x="137794" y="144017"/>
                </a:lnTo>
                <a:lnTo>
                  <a:pt x="94252" y="136672"/>
                </a:lnTo>
                <a:lnTo>
                  <a:pt x="56427" y="116220"/>
                </a:lnTo>
                <a:lnTo>
                  <a:pt x="26594" y="85039"/>
                </a:lnTo>
                <a:lnTo>
                  <a:pt x="7027" y="45506"/>
                </a:ln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</TotalTime>
  <Words>1651</Words>
  <Application>Microsoft Office PowerPoint</Application>
  <PresentationFormat>Экран (4:3)</PresentationFormat>
  <Paragraphs>280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ТЕМА:</vt:lpstr>
      <vt:lpstr>Презентация PowerPoint</vt:lpstr>
      <vt:lpstr>Презентация PowerPoint</vt:lpstr>
      <vt:lpstr>Презентация PowerPoint</vt:lpstr>
      <vt:lpstr> ЗАКОН УКРАЇНИ «ПРО ОСВІТУ»</vt:lpstr>
      <vt:lpstr> ОСНОВНІ ВИДИ ПОРУШЕНЬ АКАДЕМІЧНОЇ  ДОБРОЧЕСНОСТІ</vt:lpstr>
      <vt:lpstr>Презентация PowerPoint</vt:lpstr>
      <vt:lpstr>ВИДИ  АКАДЕМІЧНОГО  ПЛАГІАТУ</vt:lpstr>
      <vt:lpstr> СХОЖІ ПОРУШЕННЯ ПРАВА  ІНТЕЛЕКТУАЛЬНОЇ ВЛАСНОСТІ</vt:lpstr>
      <vt:lpstr>оприлюднення (частково або повністю) власних,</vt:lpstr>
      <vt:lpstr>ВИДИ  САМОПЛАГІАТУ</vt:lpstr>
      <vt:lpstr>вигадування даних чи фактів,</vt:lpstr>
      <vt:lpstr>Презентация PowerPoint</vt:lpstr>
      <vt:lpstr>ФОРМИ  СПИСУВАННЯ</vt:lpstr>
      <vt:lpstr>Презентация PowerPoint</vt:lpstr>
      <vt:lpstr>ФОРМИ ОБМАНУ</vt:lpstr>
      <vt:lpstr>ФОРМИ ОБМАНУ</vt:lpstr>
      <vt:lpstr>ХАБАРНИЦТВО</vt:lpstr>
      <vt:lpstr>Презентация PowerPoint</vt:lpstr>
      <vt:lpstr>свідоме</vt:lpstr>
      <vt:lpstr>ФОРМИ НЕОБ`ЄКТИВНОГО  ОЦІНЮВАННЯ</vt:lpstr>
      <vt:lpstr>Презентация PowerPoint</vt:lpstr>
      <vt:lpstr>Презентация PowerPoint</vt:lpstr>
      <vt:lpstr>Презентация PowerPoint</vt:lpstr>
      <vt:lpstr>  На загальнодержавному рівні академічна відповідальність може  застосовуватися до закладів освіти і наукових установ, а також до  спеціалізованих вчених рад із захисту дисертацій</vt:lpstr>
      <vt:lpstr>О СНОВНІ ВИДИ АКАДЕМІЧНОЇ ВІДПОВІДАЛЬНОСТІ  ДЛЯ ВИКЛАДАЧІВ</vt:lpstr>
      <vt:lpstr> РЕКОМЕНДОВАНІ ПОКАЗНИКИ  УНІКАЛЬНОСТІ ТЕКСТУ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ОРГАНІЗАЦІЙНО-ПРАВОВІ ОСНОВИ ДІЯЛЬНОСТІ НАВЧАЛЬНИХ ЗАКЛАДІВ</dc:title>
  <dc:creator>admin</dc:creator>
  <cp:lastModifiedBy>1</cp:lastModifiedBy>
  <cp:revision>1</cp:revision>
  <dcterms:created xsi:type="dcterms:W3CDTF">2023-06-15T07:17:24Z</dcterms:created>
  <dcterms:modified xsi:type="dcterms:W3CDTF">2023-06-15T07:28:31Z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2023-06-15T00:00:00Z</vt:filetime>
  </property>
</Properties>
</file>