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38"/>
  </p:notesMasterIdLst>
  <p:sldIdLst>
    <p:sldId id="256" r:id="rId3"/>
    <p:sldId id="264" r:id="rId4"/>
    <p:sldId id="275" r:id="rId5"/>
    <p:sldId id="259" r:id="rId6"/>
    <p:sldId id="295" r:id="rId7"/>
    <p:sldId id="296" r:id="rId8"/>
    <p:sldId id="270" r:id="rId9"/>
    <p:sldId id="262" r:id="rId10"/>
    <p:sldId id="276" r:id="rId11"/>
    <p:sldId id="273" r:id="rId12"/>
    <p:sldId id="274" r:id="rId13"/>
    <p:sldId id="272" r:id="rId14"/>
    <p:sldId id="288" r:id="rId15"/>
    <p:sldId id="271" r:id="rId16"/>
    <p:sldId id="269" r:id="rId17"/>
    <p:sldId id="266" r:id="rId18"/>
    <p:sldId id="268" r:id="rId19"/>
    <p:sldId id="277" r:id="rId20"/>
    <p:sldId id="278" r:id="rId21"/>
    <p:sldId id="279" r:id="rId22"/>
    <p:sldId id="281" r:id="rId23"/>
    <p:sldId id="282" r:id="rId24"/>
    <p:sldId id="280" r:id="rId25"/>
    <p:sldId id="289" r:id="rId26"/>
    <p:sldId id="283" r:id="rId27"/>
    <p:sldId id="285" r:id="rId28"/>
    <p:sldId id="284" r:id="rId29"/>
    <p:sldId id="286" r:id="rId30"/>
    <p:sldId id="287" r:id="rId31"/>
    <p:sldId id="290" r:id="rId32"/>
    <p:sldId id="291" r:id="rId33"/>
    <p:sldId id="292" r:id="rId34"/>
    <p:sldId id="293" r:id="rId35"/>
    <p:sldId id="294" r:id="rId36"/>
    <p:sldId id="29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6C39BEC-EEE6-46C5-8B47-88F4802360FD}">
          <p14:sldIdLst>
            <p14:sldId id="256"/>
          </p14:sldIdLst>
        </p14:section>
        <p14:section name="Раздел без заголовка" id="{7DD163FF-5DF5-4037-A4AC-29DA9D2000F0}">
          <p14:sldIdLst>
            <p14:sldId id="264"/>
            <p14:sldId id="275"/>
            <p14:sldId id="259"/>
            <p14:sldId id="295"/>
            <p14:sldId id="296"/>
            <p14:sldId id="270"/>
            <p14:sldId id="262"/>
            <p14:sldId id="276"/>
            <p14:sldId id="273"/>
            <p14:sldId id="274"/>
            <p14:sldId id="272"/>
            <p14:sldId id="288"/>
            <p14:sldId id="271"/>
            <p14:sldId id="269"/>
            <p14:sldId id="266"/>
            <p14:sldId id="268"/>
            <p14:sldId id="277"/>
            <p14:sldId id="278"/>
            <p14:sldId id="279"/>
            <p14:sldId id="281"/>
            <p14:sldId id="282"/>
            <p14:sldId id="280"/>
            <p14:sldId id="289"/>
            <p14:sldId id="283"/>
            <p14:sldId id="285"/>
            <p14:sldId id="284"/>
            <p14:sldId id="286"/>
            <p14:sldId id="287"/>
            <p14:sldId id="290"/>
            <p14:sldId id="291"/>
            <p14:sldId id="292"/>
            <p14:sldId id="293"/>
            <p14:sldId id="294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3" autoAdjust="0"/>
    <p:restoredTop sz="94660"/>
  </p:normalViewPr>
  <p:slideViewPr>
    <p:cSldViewPr snapToGrid="0">
      <p:cViewPr>
        <p:scale>
          <a:sx n="68" d="100"/>
          <a:sy n="68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95C2F-07F4-4921-9798-C181CE9BA31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A36AAE33-A769-425C-870E-6141FD28AB74}">
      <dgm:prSet phldrT="[Текст]"/>
      <dgm:spPr/>
      <dgm:t>
        <a:bodyPr/>
        <a:lstStyle/>
        <a:p>
          <a:r>
            <a:rPr lang="uk-UA" dirty="0" smtClean="0"/>
            <a:t>Тренінги з психологом</a:t>
          </a:r>
          <a:endParaRPr lang="uk-UA" dirty="0"/>
        </a:p>
      </dgm:t>
    </dgm:pt>
    <dgm:pt modelId="{E583CA6C-A804-4658-B74E-7BF4CF3795A1}" type="parTrans" cxnId="{DCCCC2CD-8AA6-4B0C-B73D-24973D1EE5C9}">
      <dgm:prSet/>
      <dgm:spPr/>
      <dgm:t>
        <a:bodyPr/>
        <a:lstStyle/>
        <a:p>
          <a:endParaRPr lang="uk-UA"/>
        </a:p>
      </dgm:t>
    </dgm:pt>
    <dgm:pt modelId="{08F49804-8053-446B-8371-7EFE68DED122}" type="sibTrans" cxnId="{DCCCC2CD-8AA6-4B0C-B73D-24973D1EE5C9}">
      <dgm:prSet/>
      <dgm:spPr/>
      <dgm:t>
        <a:bodyPr/>
        <a:lstStyle/>
        <a:p>
          <a:endParaRPr lang="uk-UA"/>
        </a:p>
      </dgm:t>
    </dgm:pt>
    <dgm:pt modelId="{04049433-B111-4B27-AD03-C7B72F6C5A47}">
      <dgm:prSet phldrT="[Текст]"/>
      <dgm:spPr/>
      <dgm:t>
        <a:bodyPr/>
        <a:lstStyle/>
        <a:p>
          <a:r>
            <a:rPr lang="uk-UA" dirty="0" smtClean="0"/>
            <a:t>Майстер-класи</a:t>
          </a:r>
          <a:endParaRPr lang="uk-UA" dirty="0"/>
        </a:p>
      </dgm:t>
    </dgm:pt>
    <dgm:pt modelId="{3EB57CE6-A5DD-4FAF-B7CE-CAE36DB48481}" type="parTrans" cxnId="{A6BCEEEE-3278-426C-9578-C1475EA4EC20}">
      <dgm:prSet/>
      <dgm:spPr/>
      <dgm:t>
        <a:bodyPr/>
        <a:lstStyle/>
        <a:p>
          <a:endParaRPr lang="uk-UA"/>
        </a:p>
      </dgm:t>
    </dgm:pt>
    <dgm:pt modelId="{DB2440F1-E943-482B-8EF3-3EFC7482E0AC}" type="sibTrans" cxnId="{A6BCEEEE-3278-426C-9578-C1475EA4EC20}">
      <dgm:prSet/>
      <dgm:spPr/>
      <dgm:t>
        <a:bodyPr/>
        <a:lstStyle/>
        <a:p>
          <a:endParaRPr lang="uk-UA"/>
        </a:p>
      </dgm:t>
    </dgm:pt>
    <dgm:pt modelId="{6CD0FBAA-CA73-4FF5-A27B-0195248F7588}">
      <dgm:prSet phldrT="[Текст]"/>
      <dgm:spPr/>
      <dgm:t>
        <a:bodyPr/>
        <a:lstStyle/>
        <a:p>
          <a:r>
            <a:rPr lang="uk-UA" dirty="0" err="1" smtClean="0"/>
            <a:t>Виїздні</a:t>
          </a:r>
          <a:r>
            <a:rPr lang="uk-UA" dirty="0" smtClean="0"/>
            <a:t> екскурсії</a:t>
          </a:r>
          <a:endParaRPr lang="uk-UA" dirty="0"/>
        </a:p>
      </dgm:t>
    </dgm:pt>
    <dgm:pt modelId="{36DD9A99-3C33-4447-90B8-CDDE65C03BC7}" type="parTrans" cxnId="{C130A36A-2A2C-454F-AE98-0AF4020C171D}">
      <dgm:prSet/>
      <dgm:spPr/>
      <dgm:t>
        <a:bodyPr/>
        <a:lstStyle/>
        <a:p>
          <a:endParaRPr lang="uk-UA"/>
        </a:p>
      </dgm:t>
    </dgm:pt>
    <dgm:pt modelId="{E52C6E03-9EB8-46C5-8579-58FE6DB8E8B6}" type="sibTrans" cxnId="{C130A36A-2A2C-454F-AE98-0AF4020C171D}">
      <dgm:prSet/>
      <dgm:spPr/>
      <dgm:t>
        <a:bodyPr/>
        <a:lstStyle/>
        <a:p>
          <a:endParaRPr lang="uk-UA"/>
        </a:p>
      </dgm:t>
    </dgm:pt>
    <dgm:pt modelId="{43F41A5E-FF2D-4821-8410-723458308AFF}">
      <dgm:prSet phldrT="[Текст]"/>
      <dgm:spPr/>
      <dgm:t>
        <a:bodyPr/>
        <a:lstStyle/>
        <a:p>
          <a:r>
            <a:rPr lang="uk-UA" dirty="0" smtClean="0"/>
            <a:t>Проведення свят </a:t>
          </a:r>
          <a:endParaRPr lang="uk-UA" dirty="0"/>
        </a:p>
      </dgm:t>
    </dgm:pt>
    <dgm:pt modelId="{FD847928-5B60-4F08-8C44-AC3CF8733217}" type="parTrans" cxnId="{8B65D5E3-F773-4DF9-8EA7-E19278C57E66}">
      <dgm:prSet/>
      <dgm:spPr/>
      <dgm:t>
        <a:bodyPr/>
        <a:lstStyle/>
        <a:p>
          <a:endParaRPr lang="uk-UA"/>
        </a:p>
      </dgm:t>
    </dgm:pt>
    <dgm:pt modelId="{91726880-59FA-45CB-931A-A3AC49DD3F40}" type="sibTrans" cxnId="{8B65D5E3-F773-4DF9-8EA7-E19278C57E66}">
      <dgm:prSet/>
      <dgm:spPr/>
      <dgm:t>
        <a:bodyPr/>
        <a:lstStyle/>
        <a:p>
          <a:endParaRPr lang="uk-UA"/>
        </a:p>
      </dgm:t>
    </dgm:pt>
    <dgm:pt modelId="{5C6856E1-0E00-4A9D-BED0-5EBC0B5DDC32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 smtClean="0"/>
            <a:t>Батьківські збори</a:t>
          </a:r>
          <a:endParaRPr lang="uk-UA" dirty="0"/>
        </a:p>
      </dgm:t>
    </dgm:pt>
    <dgm:pt modelId="{D923C032-A7E7-4685-9FE6-8F14FC6AEBA9}" type="parTrans" cxnId="{B42474B6-936B-40B8-9924-E7E1B6426AC8}">
      <dgm:prSet/>
      <dgm:spPr/>
      <dgm:t>
        <a:bodyPr/>
        <a:lstStyle/>
        <a:p>
          <a:endParaRPr lang="uk-UA"/>
        </a:p>
      </dgm:t>
    </dgm:pt>
    <dgm:pt modelId="{F304D1B5-26AA-498A-AF15-43085AD98975}" type="sibTrans" cxnId="{B42474B6-936B-40B8-9924-E7E1B6426AC8}">
      <dgm:prSet/>
      <dgm:spPr/>
      <dgm:t>
        <a:bodyPr/>
        <a:lstStyle/>
        <a:p>
          <a:endParaRPr lang="uk-UA"/>
        </a:p>
      </dgm:t>
    </dgm:pt>
    <dgm:pt modelId="{9BF4F69A-15F2-4A9E-9300-07122B20ECE7}">
      <dgm:prSet/>
      <dgm:spPr/>
      <dgm:t>
        <a:bodyPr/>
        <a:lstStyle/>
        <a:p>
          <a:r>
            <a:rPr lang="uk-UA" dirty="0" smtClean="0"/>
            <a:t>Індивідуальні консультації</a:t>
          </a:r>
          <a:endParaRPr lang="uk-UA" dirty="0"/>
        </a:p>
      </dgm:t>
    </dgm:pt>
    <dgm:pt modelId="{BEC9280D-4C16-4048-8BAC-69F1671D7088}" type="parTrans" cxnId="{9CD6AFE3-C036-432D-8AFC-36D67B9E139B}">
      <dgm:prSet/>
      <dgm:spPr/>
      <dgm:t>
        <a:bodyPr/>
        <a:lstStyle/>
        <a:p>
          <a:endParaRPr lang="uk-UA"/>
        </a:p>
      </dgm:t>
    </dgm:pt>
    <dgm:pt modelId="{CE3CCDE7-3B41-4E39-A1FE-030055636535}" type="sibTrans" cxnId="{9CD6AFE3-C036-432D-8AFC-36D67B9E139B}">
      <dgm:prSet/>
      <dgm:spPr/>
      <dgm:t>
        <a:bodyPr/>
        <a:lstStyle/>
        <a:p>
          <a:endParaRPr lang="uk-UA"/>
        </a:p>
      </dgm:t>
    </dgm:pt>
    <dgm:pt modelId="{EE3622EC-9B83-4D95-ACA4-857F179BEAD7}" type="pres">
      <dgm:prSet presAssocID="{78F95C2F-07F4-4921-9798-C181CE9BA31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08FAEF1-6ADB-49B2-9B13-C93CF313AE7A}" type="pres">
      <dgm:prSet presAssocID="{A36AAE33-A769-425C-870E-6141FD28AB74}" presName="node" presStyleLbl="node1" presStyleIdx="0" presStyleCnt="6" custLinFactX="9879" custLinFactNeighborX="100000" custLinFactNeighborY="7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EE21F4-2A5B-46A2-9D0E-78D81CD1F747}" type="pres">
      <dgm:prSet presAssocID="{08F49804-8053-446B-8371-7EFE68DED122}" presName="sibTrans" presStyleCnt="0"/>
      <dgm:spPr/>
    </dgm:pt>
    <dgm:pt modelId="{F634076A-7705-4750-94E2-CB0B29E178D7}" type="pres">
      <dgm:prSet presAssocID="{9BF4F69A-15F2-4A9E-9300-07122B20ECE7}" presName="node" presStyleLbl="node1" presStyleIdx="1" presStyleCnt="6" custLinFactX="-10000" custLinFactNeighborX="-100000" custLinFactNeighborY="150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F3C09A-73CA-405E-A1EA-C576F8BB9A9A}" type="pres">
      <dgm:prSet presAssocID="{CE3CCDE7-3B41-4E39-A1FE-030055636535}" presName="sibTrans" presStyleCnt="0"/>
      <dgm:spPr/>
    </dgm:pt>
    <dgm:pt modelId="{DD08C228-D113-44F0-A962-D70E5B35EADF}" type="pres">
      <dgm:prSet presAssocID="{04049433-B111-4B27-AD03-C7B72F6C5A4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B54038-02CC-4D05-8311-67B5CC0A60A0}" type="pres">
      <dgm:prSet presAssocID="{DB2440F1-E943-482B-8EF3-3EFC7482E0AC}" presName="sibTrans" presStyleCnt="0"/>
      <dgm:spPr/>
    </dgm:pt>
    <dgm:pt modelId="{071DBC0B-3426-4126-8064-1A1ECFAACB79}" type="pres">
      <dgm:prSet presAssocID="{6CD0FBAA-CA73-4FF5-A27B-0195248F758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88F240-89C6-40AD-BCAB-4EC57B01B2B1}" type="pres">
      <dgm:prSet presAssocID="{E52C6E03-9EB8-46C5-8579-58FE6DB8E8B6}" presName="sibTrans" presStyleCnt="0"/>
      <dgm:spPr/>
    </dgm:pt>
    <dgm:pt modelId="{25C55D7C-9635-4DE2-9FF0-A1227C5842D7}" type="pres">
      <dgm:prSet presAssocID="{43F41A5E-FF2D-4821-8410-723458308AF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094999-875E-4AAC-9BB2-C45B18BC1542}" type="pres">
      <dgm:prSet presAssocID="{91726880-59FA-45CB-931A-A3AC49DD3F40}" presName="sibTrans" presStyleCnt="0"/>
      <dgm:spPr/>
    </dgm:pt>
    <dgm:pt modelId="{1A129D4E-A13F-4236-9E27-7D6CBDF02039}" type="pres">
      <dgm:prSet presAssocID="{5C6856E1-0E00-4A9D-BED0-5EBC0B5DDC3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CD6AFE3-C036-432D-8AFC-36D67B9E139B}" srcId="{78F95C2F-07F4-4921-9798-C181CE9BA31C}" destId="{9BF4F69A-15F2-4A9E-9300-07122B20ECE7}" srcOrd="1" destOrd="0" parTransId="{BEC9280D-4C16-4048-8BAC-69F1671D7088}" sibTransId="{CE3CCDE7-3B41-4E39-A1FE-030055636535}"/>
    <dgm:cxn modelId="{A6BCEEEE-3278-426C-9578-C1475EA4EC20}" srcId="{78F95C2F-07F4-4921-9798-C181CE9BA31C}" destId="{04049433-B111-4B27-AD03-C7B72F6C5A47}" srcOrd="2" destOrd="0" parTransId="{3EB57CE6-A5DD-4FAF-B7CE-CAE36DB48481}" sibTransId="{DB2440F1-E943-482B-8EF3-3EFC7482E0AC}"/>
    <dgm:cxn modelId="{4815B049-7CA5-4BA3-95D6-3593361263D3}" type="presOf" srcId="{04049433-B111-4B27-AD03-C7B72F6C5A47}" destId="{DD08C228-D113-44F0-A962-D70E5B35EADF}" srcOrd="0" destOrd="0" presId="urn:microsoft.com/office/officeart/2005/8/layout/default"/>
    <dgm:cxn modelId="{3BBF55E3-8EFD-463D-9439-CB1C2A71E190}" type="presOf" srcId="{6CD0FBAA-CA73-4FF5-A27B-0195248F7588}" destId="{071DBC0B-3426-4126-8064-1A1ECFAACB79}" srcOrd="0" destOrd="0" presId="urn:microsoft.com/office/officeart/2005/8/layout/default"/>
    <dgm:cxn modelId="{46B20F6C-58D8-4C1D-BD53-A7A7F4AF833D}" type="presOf" srcId="{9BF4F69A-15F2-4A9E-9300-07122B20ECE7}" destId="{F634076A-7705-4750-94E2-CB0B29E178D7}" srcOrd="0" destOrd="0" presId="urn:microsoft.com/office/officeart/2005/8/layout/default"/>
    <dgm:cxn modelId="{C130A36A-2A2C-454F-AE98-0AF4020C171D}" srcId="{78F95C2F-07F4-4921-9798-C181CE9BA31C}" destId="{6CD0FBAA-CA73-4FF5-A27B-0195248F7588}" srcOrd="3" destOrd="0" parTransId="{36DD9A99-3C33-4447-90B8-CDDE65C03BC7}" sibTransId="{E52C6E03-9EB8-46C5-8579-58FE6DB8E8B6}"/>
    <dgm:cxn modelId="{4C769090-9E37-4519-99EB-953614E705A6}" type="presOf" srcId="{43F41A5E-FF2D-4821-8410-723458308AFF}" destId="{25C55D7C-9635-4DE2-9FF0-A1227C5842D7}" srcOrd="0" destOrd="0" presId="urn:microsoft.com/office/officeart/2005/8/layout/default"/>
    <dgm:cxn modelId="{B42474B6-936B-40B8-9924-E7E1B6426AC8}" srcId="{78F95C2F-07F4-4921-9798-C181CE9BA31C}" destId="{5C6856E1-0E00-4A9D-BED0-5EBC0B5DDC32}" srcOrd="5" destOrd="0" parTransId="{D923C032-A7E7-4685-9FE6-8F14FC6AEBA9}" sibTransId="{F304D1B5-26AA-498A-AF15-43085AD98975}"/>
    <dgm:cxn modelId="{3ACDA3AC-BBDD-4704-990F-B63269205B7A}" type="presOf" srcId="{78F95C2F-07F4-4921-9798-C181CE9BA31C}" destId="{EE3622EC-9B83-4D95-ACA4-857F179BEAD7}" srcOrd="0" destOrd="0" presId="urn:microsoft.com/office/officeart/2005/8/layout/default"/>
    <dgm:cxn modelId="{DCCCC2CD-8AA6-4B0C-B73D-24973D1EE5C9}" srcId="{78F95C2F-07F4-4921-9798-C181CE9BA31C}" destId="{A36AAE33-A769-425C-870E-6141FD28AB74}" srcOrd="0" destOrd="0" parTransId="{E583CA6C-A804-4658-B74E-7BF4CF3795A1}" sibTransId="{08F49804-8053-446B-8371-7EFE68DED122}"/>
    <dgm:cxn modelId="{57A06146-3C92-4C97-84E4-A08D86B261F4}" type="presOf" srcId="{A36AAE33-A769-425C-870E-6141FD28AB74}" destId="{C08FAEF1-6ADB-49B2-9B13-C93CF313AE7A}" srcOrd="0" destOrd="0" presId="urn:microsoft.com/office/officeart/2005/8/layout/default"/>
    <dgm:cxn modelId="{8B65D5E3-F773-4DF9-8EA7-E19278C57E66}" srcId="{78F95C2F-07F4-4921-9798-C181CE9BA31C}" destId="{43F41A5E-FF2D-4821-8410-723458308AFF}" srcOrd="4" destOrd="0" parTransId="{FD847928-5B60-4F08-8C44-AC3CF8733217}" sibTransId="{91726880-59FA-45CB-931A-A3AC49DD3F40}"/>
    <dgm:cxn modelId="{FD44E48C-E467-4BAE-A1C2-F3243D03EC36}" type="presOf" srcId="{5C6856E1-0E00-4A9D-BED0-5EBC0B5DDC32}" destId="{1A129D4E-A13F-4236-9E27-7D6CBDF02039}" srcOrd="0" destOrd="0" presId="urn:microsoft.com/office/officeart/2005/8/layout/default"/>
    <dgm:cxn modelId="{9391B572-5F7E-4C50-A87E-9C998EF95A05}" type="presParOf" srcId="{EE3622EC-9B83-4D95-ACA4-857F179BEAD7}" destId="{C08FAEF1-6ADB-49B2-9B13-C93CF313AE7A}" srcOrd="0" destOrd="0" presId="urn:microsoft.com/office/officeart/2005/8/layout/default"/>
    <dgm:cxn modelId="{E99F05ED-E9F9-4BA3-9415-F7C045ECD130}" type="presParOf" srcId="{EE3622EC-9B83-4D95-ACA4-857F179BEAD7}" destId="{2AEE21F4-2A5B-46A2-9D0E-78D81CD1F747}" srcOrd="1" destOrd="0" presId="urn:microsoft.com/office/officeart/2005/8/layout/default"/>
    <dgm:cxn modelId="{46661D6B-5EC8-460B-BD0B-B8973593103D}" type="presParOf" srcId="{EE3622EC-9B83-4D95-ACA4-857F179BEAD7}" destId="{F634076A-7705-4750-94E2-CB0B29E178D7}" srcOrd="2" destOrd="0" presId="urn:microsoft.com/office/officeart/2005/8/layout/default"/>
    <dgm:cxn modelId="{3F59A644-96E1-446F-8068-5E0B3CB86144}" type="presParOf" srcId="{EE3622EC-9B83-4D95-ACA4-857F179BEAD7}" destId="{FAF3C09A-73CA-405E-A1EA-C576F8BB9A9A}" srcOrd="3" destOrd="0" presId="urn:microsoft.com/office/officeart/2005/8/layout/default"/>
    <dgm:cxn modelId="{AAE565EE-2710-4C35-B292-83F36D6D5C8C}" type="presParOf" srcId="{EE3622EC-9B83-4D95-ACA4-857F179BEAD7}" destId="{DD08C228-D113-44F0-A962-D70E5B35EADF}" srcOrd="4" destOrd="0" presId="urn:microsoft.com/office/officeart/2005/8/layout/default"/>
    <dgm:cxn modelId="{7024E0A4-FF26-40EA-9ABF-98B1F8916FC7}" type="presParOf" srcId="{EE3622EC-9B83-4D95-ACA4-857F179BEAD7}" destId="{91B54038-02CC-4D05-8311-67B5CC0A60A0}" srcOrd="5" destOrd="0" presId="urn:microsoft.com/office/officeart/2005/8/layout/default"/>
    <dgm:cxn modelId="{93C4810A-7108-4430-8C2B-7E2C271AB9D6}" type="presParOf" srcId="{EE3622EC-9B83-4D95-ACA4-857F179BEAD7}" destId="{071DBC0B-3426-4126-8064-1A1ECFAACB79}" srcOrd="6" destOrd="0" presId="urn:microsoft.com/office/officeart/2005/8/layout/default"/>
    <dgm:cxn modelId="{0CDA5669-77ED-48FA-852D-02FB7837DCB7}" type="presParOf" srcId="{EE3622EC-9B83-4D95-ACA4-857F179BEAD7}" destId="{1488F240-89C6-40AD-BCAB-4EC57B01B2B1}" srcOrd="7" destOrd="0" presId="urn:microsoft.com/office/officeart/2005/8/layout/default"/>
    <dgm:cxn modelId="{0F0EA095-B1FF-4D5C-BD7D-A986D4060696}" type="presParOf" srcId="{EE3622EC-9B83-4D95-ACA4-857F179BEAD7}" destId="{25C55D7C-9635-4DE2-9FF0-A1227C5842D7}" srcOrd="8" destOrd="0" presId="urn:microsoft.com/office/officeart/2005/8/layout/default"/>
    <dgm:cxn modelId="{6B46D053-CEBA-4720-8A9F-96E2D88BFB01}" type="presParOf" srcId="{EE3622EC-9B83-4D95-ACA4-857F179BEAD7}" destId="{FE094999-875E-4AAC-9BB2-C45B18BC1542}" srcOrd="9" destOrd="0" presId="urn:microsoft.com/office/officeart/2005/8/layout/default"/>
    <dgm:cxn modelId="{FB654FD0-ED3C-4E0C-99AD-DC4F79087711}" type="presParOf" srcId="{EE3622EC-9B83-4D95-ACA4-857F179BEAD7}" destId="{1A129D4E-A13F-4236-9E27-7D6CBDF0203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FAEF1-6ADB-49B2-9B13-C93CF313AE7A}">
      <dsp:nvSpPr>
        <dsp:cNvPr id="0" name=""/>
        <dsp:cNvSpPr/>
      </dsp:nvSpPr>
      <dsp:spPr>
        <a:xfrm>
          <a:off x="3432512" y="383839"/>
          <a:ext cx="3123902" cy="18743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Тренінги з психологом</a:t>
          </a:r>
          <a:endParaRPr lang="uk-UA" sz="3700" kern="1200" dirty="0"/>
        </a:p>
      </dsp:txBody>
      <dsp:txXfrm>
        <a:off x="3432512" y="383839"/>
        <a:ext cx="3123902" cy="1874341"/>
      </dsp:txXfrm>
    </dsp:sp>
    <dsp:sp modelId="{F634076A-7705-4750-94E2-CB0B29E178D7}">
      <dsp:nvSpPr>
        <dsp:cNvPr id="0" name=""/>
        <dsp:cNvSpPr/>
      </dsp:nvSpPr>
      <dsp:spPr>
        <a:xfrm>
          <a:off x="0" y="397915"/>
          <a:ext cx="3123902" cy="18743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Індивідуальні консультації</a:t>
          </a:r>
          <a:endParaRPr lang="uk-UA" sz="3700" kern="1200" dirty="0"/>
        </a:p>
      </dsp:txBody>
      <dsp:txXfrm>
        <a:off x="0" y="397915"/>
        <a:ext cx="3123902" cy="1874341"/>
      </dsp:txXfrm>
    </dsp:sp>
    <dsp:sp modelId="{DD08C228-D113-44F0-A962-D70E5B35EADF}">
      <dsp:nvSpPr>
        <dsp:cNvPr id="0" name=""/>
        <dsp:cNvSpPr/>
      </dsp:nvSpPr>
      <dsp:spPr>
        <a:xfrm>
          <a:off x="6872585" y="369763"/>
          <a:ext cx="3123902" cy="18743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Майстер-класи</a:t>
          </a:r>
          <a:endParaRPr lang="uk-UA" sz="3700" kern="1200" dirty="0"/>
        </a:p>
      </dsp:txBody>
      <dsp:txXfrm>
        <a:off x="6872585" y="369763"/>
        <a:ext cx="3123902" cy="1874341"/>
      </dsp:txXfrm>
    </dsp:sp>
    <dsp:sp modelId="{071DBC0B-3426-4126-8064-1A1ECFAACB79}">
      <dsp:nvSpPr>
        <dsp:cNvPr id="0" name=""/>
        <dsp:cNvSpPr/>
      </dsp:nvSpPr>
      <dsp:spPr>
        <a:xfrm>
          <a:off x="0" y="2556495"/>
          <a:ext cx="3123902" cy="18743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err="1" smtClean="0"/>
            <a:t>Виїздні</a:t>
          </a:r>
          <a:r>
            <a:rPr lang="uk-UA" sz="3700" kern="1200" dirty="0" smtClean="0"/>
            <a:t> екскурсії</a:t>
          </a:r>
          <a:endParaRPr lang="uk-UA" sz="3700" kern="1200" dirty="0"/>
        </a:p>
      </dsp:txBody>
      <dsp:txXfrm>
        <a:off x="0" y="2556495"/>
        <a:ext cx="3123902" cy="1874341"/>
      </dsp:txXfrm>
    </dsp:sp>
    <dsp:sp modelId="{25C55D7C-9635-4DE2-9FF0-A1227C5842D7}">
      <dsp:nvSpPr>
        <dsp:cNvPr id="0" name=""/>
        <dsp:cNvSpPr/>
      </dsp:nvSpPr>
      <dsp:spPr>
        <a:xfrm>
          <a:off x="3436292" y="2556495"/>
          <a:ext cx="3123902" cy="18743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Проведення свят </a:t>
          </a:r>
          <a:endParaRPr lang="uk-UA" sz="3700" kern="1200" dirty="0"/>
        </a:p>
      </dsp:txBody>
      <dsp:txXfrm>
        <a:off x="3436292" y="2556495"/>
        <a:ext cx="3123902" cy="1874341"/>
      </dsp:txXfrm>
    </dsp:sp>
    <dsp:sp modelId="{1A129D4E-A13F-4236-9E27-7D6CBDF02039}">
      <dsp:nvSpPr>
        <dsp:cNvPr id="0" name=""/>
        <dsp:cNvSpPr/>
      </dsp:nvSpPr>
      <dsp:spPr>
        <a:xfrm>
          <a:off x="6872585" y="2556495"/>
          <a:ext cx="3123902" cy="1874341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Батьківські збори</a:t>
          </a:r>
          <a:endParaRPr lang="uk-UA" sz="3700" kern="1200" dirty="0"/>
        </a:p>
      </dsp:txBody>
      <dsp:txXfrm>
        <a:off x="6872585" y="2556495"/>
        <a:ext cx="3123902" cy="1874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18001-8724-4040-AC51-4B3C1C120D82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AE432-C890-4AF5-A496-CDCD950750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38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AE432-C890-4AF5-A496-CDCD950750E8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377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AE432-C890-4AF5-A496-CDCD950750E8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2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58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59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22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0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91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3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510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6A30260-FA8F-4F9F-A396-3F5432B153A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5A7F6A9-0D4D-4FE3-92CB-0BE5BDC42805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2259EE-E18C-4FF2-BC01-D5C010B3A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669" y="425958"/>
            <a:ext cx="11337057" cy="1792923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«Ефективна взаємодія з батьками щодо впливу сім'ї на розвиток дитини з інвалідністю»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46" y="2321169"/>
            <a:ext cx="4820884" cy="375531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12259EE-E18C-4FF2-BC01-D5C010B3A02E}"/>
              </a:ext>
            </a:extLst>
          </p:cNvPr>
          <p:cNvSpPr txBox="1">
            <a:spLocks/>
          </p:cNvSpPr>
          <p:nvPr/>
        </p:nvSpPr>
        <p:spPr>
          <a:xfrm>
            <a:off x="6202030" y="3976011"/>
            <a:ext cx="5711687" cy="2100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Доповідачки: </a:t>
            </a:r>
          </a:p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Близнець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Оксана Сергіївна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завідувачка відділенням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педагогічної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реабілітації,</a:t>
            </a:r>
          </a:p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Пшенична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Марина Валеріївна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вчитель – трудового навчання   комунального закладу «Кропивницький міський центр комплексної реабілітації та надання соціальних послуг для осіб з інвалідністю» Кропивницької міської ради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/>
              </a:rPr>
              <a:t>Форми роботи </a:t>
            </a:r>
            <a:r>
              <a:rPr lang="uk-UA" b="1" dirty="0">
                <a:effectLst/>
              </a:rPr>
              <a:t>з батьками, які </a:t>
            </a:r>
            <a:r>
              <a:rPr lang="uk-UA" b="1" dirty="0" smtClean="0">
                <a:effectLst/>
              </a:rPr>
              <a:t>використовує Центр реабілітації дітей з інвалідністю</a:t>
            </a:r>
            <a:endParaRPr lang="uk-UA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4688835"/>
              </p:ext>
            </p:extLst>
          </p:nvPr>
        </p:nvGraphicFramePr>
        <p:xfrm>
          <a:off x="1914525" y="1447800"/>
          <a:ext cx="999648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50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805" y="-112542"/>
            <a:ext cx="9997440" cy="1143000"/>
          </a:xfrm>
        </p:spPr>
        <p:txBody>
          <a:bodyPr/>
          <a:lstStyle/>
          <a:p>
            <a:pPr algn="ctr"/>
            <a:r>
              <a:rPr lang="uk-UA" b="1" dirty="0" smtClean="0"/>
              <a:t>Індивідуальні консультації</a:t>
            </a:r>
            <a:endParaRPr lang="uk-UA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365504" y="862819"/>
            <a:ext cx="10451358" cy="4663440"/>
          </a:xfrm>
        </p:spPr>
        <p:txBody>
          <a:bodyPr/>
          <a:lstStyle/>
          <a:p>
            <a:pPr marL="82296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Важливу роль відіграють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зустрічі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 батьками для консультацій, обговорення їхніх питань, переживань та потреб. Потрібно пам'ятати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що кожна родина має свої унікальні потреби, тому важливо працювати з батьками дитини з інвалідністю індивідуально, з урахуванням їхніх конкретних обставин та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переваг. Важливо виявити їхні очікування та забезпечити їм необхідну інформацію та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підтримку. </a:t>
            </a: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95" y="2871493"/>
            <a:ext cx="5334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Тренінги з психологом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289" y="1166445"/>
            <a:ext cx="10645492" cy="5445369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Тренінг для батьків дитини з інвалідністю може бути надзвичайно корисним і допоможе їм краще розуміти потреби своєї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дитини,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також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допоможе знаходити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ефективні способи підтримки і розвитку їхньої дитини. Організація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тренінгу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для батьків,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дає змогу обмінюватися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досвідом,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взаємопідтримуватися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та отримувати поради від фахівців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Наші проведені тренінги: </a:t>
            </a:r>
          </a:p>
          <a:p>
            <a:pPr marL="596646" indent="-514350" algn="just">
              <a:buClrTx/>
              <a:buFont typeface="+mj-lt"/>
              <a:buAutoNum type="arabicPeriod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Тренінг «Батьківство без стресу»</a:t>
            </a:r>
          </a:p>
          <a:p>
            <a:pPr marL="596646" indent="-514350" algn="just">
              <a:buClrTx/>
              <a:buFont typeface="+mj-lt"/>
              <a:buAutoNum type="arabicPeriod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Тренінг «Я 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супермама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96646" indent="-514350" algn="just">
              <a:buClrTx/>
              <a:buFont typeface="+mj-lt"/>
              <a:buAutoNum type="arabicPeriod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тренінгу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Стресостійкість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як «не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розсипатись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596646" indent="-514350" algn="just">
              <a:buClrTx/>
              <a:buFont typeface="+mj-lt"/>
              <a:buAutoNum type="arabicPeriod" startAt="4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Курс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управління стресом «Самодопомога Плюс».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90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4788" y="190231"/>
            <a:ext cx="9997440" cy="1143000"/>
          </a:xfrm>
        </p:spPr>
        <p:txBody>
          <a:bodyPr>
            <a:noAutofit/>
          </a:bodyPr>
          <a:lstStyle/>
          <a:p>
            <a:r>
              <a:rPr lang="uk-UA" sz="3600" b="1" dirty="0" err="1" smtClean="0"/>
              <a:t>Тренінгова</a:t>
            </a:r>
            <a:r>
              <a:rPr lang="uk-UA" sz="3600" b="1" dirty="0" smtClean="0"/>
              <a:t> програма «Батьківство без стресу»</a:t>
            </a:r>
            <a:endParaRPr lang="uk-UA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769" y="1124243"/>
            <a:ext cx="10490747" cy="3532163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Мета програми: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Поліпшення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стосунків між батьками й дітьми шляхом розвитку та підтримання навичок позитивного батьківства; формування навичок розпізнавання стресових реакцій дітей та ознайомлення із способами якнайкращого реагування на них; надання першої психологічної допомоги, а також сприяння розвитку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стресостійкості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батьків та осіб, які їх замінюють.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t="20718" r="17581" b="16513"/>
          <a:stretch/>
        </p:blipFill>
        <p:spPr>
          <a:xfrm>
            <a:off x="1617785" y="2876659"/>
            <a:ext cx="5345723" cy="3278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13" y="2876659"/>
            <a:ext cx="4568650" cy="327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211" y="457518"/>
            <a:ext cx="9997440" cy="76637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cs typeface="Times New Roman" pitchFamily="18" charset="0"/>
              </a:rPr>
              <a:t>Тренінг «Я  </a:t>
            </a:r>
            <a:r>
              <a:rPr lang="uk-UA" sz="4400" b="1" dirty="0" err="1">
                <a:cs typeface="Times New Roman" pitchFamily="18" charset="0"/>
              </a:rPr>
              <a:t>супермама</a:t>
            </a:r>
            <a:r>
              <a:rPr lang="uk-UA" sz="4400" b="1" dirty="0">
                <a:cs typeface="Times New Roman" pitchFamily="18" charset="0"/>
              </a:rPr>
              <a:t>»</a:t>
            </a:r>
            <a:br>
              <a:rPr lang="uk-UA" sz="4400" b="1" dirty="0">
                <a:cs typeface="Times New Roman" pitchFamily="18" charset="0"/>
              </a:rPr>
            </a:b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8304" y="885093"/>
            <a:ext cx="10518882" cy="4800600"/>
          </a:xfrm>
        </p:spPr>
        <p:txBody>
          <a:bodyPr/>
          <a:lstStyle/>
          <a:p>
            <a:pPr marL="82296" indent="0" algn="just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прищеплювати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повагу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жінки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матері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бабусі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сестрички, подруги.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естетичний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смак,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морально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етичної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2296" indent="0" algn="just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"/>
          <a:stretch/>
        </p:blipFill>
        <p:spPr>
          <a:xfrm>
            <a:off x="1378305" y="2155239"/>
            <a:ext cx="3024884" cy="2225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5" b="11413"/>
          <a:stretch/>
        </p:blipFill>
        <p:spPr>
          <a:xfrm>
            <a:off x="7840139" y="3981158"/>
            <a:ext cx="3658111" cy="2706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7" y="2845524"/>
            <a:ext cx="3194805" cy="259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7"/>
          <a:stretch/>
        </p:blipFill>
        <p:spPr>
          <a:xfrm>
            <a:off x="709835" y="183695"/>
            <a:ext cx="2840745" cy="333717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9"/>
          <a:stretch/>
        </p:blipFill>
        <p:spPr>
          <a:xfrm>
            <a:off x="3758342" y="3574848"/>
            <a:ext cx="4922446" cy="3128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051" y="233614"/>
            <a:ext cx="2996420" cy="32373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0"/>
          <a:stretch/>
        </p:blipFill>
        <p:spPr>
          <a:xfrm>
            <a:off x="4451222" y="233614"/>
            <a:ext cx="3772426" cy="32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076" y="429383"/>
            <a:ext cx="9997440" cy="1143000"/>
          </a:xfrm>
        </p:spPr>
        <p:txBody>
          <a:bodyPr>
            <a:noAutofit/>
          </a:bodyPr>
          <a:lstStyle/>
          <a:p>
            <a:pPr marL="596646" indent="-514350"/>
            <a:r>
              <a:rPr lang="ru-RU" sz="3200" b="1" dirty="0" err="1">
                <a:cs typeface="Times New Roman" pitchFamily="18" charset="0"/>
              </a:rPr>
              <a:t>Заняття</a:t>
            </a:r>
            <a:r>
              <a:rPr lang="ru-RU" sz="3200" b="1" dirty="0">
                <a:cs typeface="Times New Roman" pitchFamily="18" charset="0"/>
              </a:rPr>
              <a:t> з </a:t>
            </a:r>
            <a:r>
              <a:rPr lang="ru-RU" sz="3200" b="1" dirty="0" err="1">
                <a:cs typeface="Times New Roman" pitchFamily="18" charset="0"/>
              </a:rPr>
              <a:t>елементами</a:t>
            </a:r>
            <a:r>
              <a:rPr lang="ru-RU" sz="3200" b="1" dirty="0">
                <a:cs typeface="Times New Roman" pitchFamily="18" charset="0"/>
              </a:rPr>
              <a:t> </a:t>
            </a:r>
            <a:r>
              <a:rPr lang="ru-RU" sz="3200" b="1" dirty="0" err="1">
                <a:cs typeface="Times New Roman" pitchFamily="18" charset="0"/>
              </a:rPr>
              <a:t>тренінгу</a:t>
            </a:r>
            <a:r>
              <a:rPr lang="ru-RU" sz="3200" b="1" dirty="0">
                <a:cs typeface="Times New Roman" pitchFamily="18" charset="0"/>
              </a:rPr>
              <a:t>: «</a:t>
            </a:r>
            <a:r>
              <a:rPr lang="ru-RU" sz="3200" b="1" dirty="0" err="1">
                <a:cs typeface="Times New Roman" pitchFamily="18" charset="0"/>
              </a:rPr>
              <a:t>Стресостійкість</a:t>
            </a:r>
            <a:r>
              <a:rPr lang="ru-RU" sz="3200" b="1" dirty="0">
                <a:cs typeface="Times New Roman" pitchFamily="18" charset="0"/>
              </a:rPr>
              <a:t/>
            </a:r>
            <a:br>
              <a:rPr lang="ru-RU" sz="3200" b="1" dirty="0">
                <a:cs typeface="Times New Roman" pitchFamily="18" charset="0"/>
              </a:rPr>
            </a:br>
            <a:r>
              <a:rPr lang="ru-RU" sz="3200" b="1" dirty="0" err="1">
                <a:cs typeface="Times New Roman" pitchFamily="18" charset="0"/>
              </a:rPr>
              <a:t>або</a:t>
            </a:r>
            <a:r>
              <a:rPr lang="ru-RU" sz="3200" b="1" dirty="0">
                <a:cs typeface="Times New Roman" pitchFamily="18" charset="0"/>
              </a:rPr>
              <a:t> як «не </a:t>
            </a:r>
            <a:r>
              <a:rPr lang="ru-RU" sz="3200" b="1" dirty="0" err="1">
                <a:cs typeface="Times New Roman" pitchFamily="18" charset="0"/>
              </a:rPr>
              <a:t>розсипатись</a:t>
            </a:r>
            <a:r>
              <a:rPr lang="ru-RU" sz="3200" b="1" dirty="0">
                <a:cs typeface="Times New Roman" pitchFamily="18" charset="0"/>
              </a:rPr>
              <a:t>» </a:t>
            </a:r>
            <a:r>
              <a:rPr lang="ru-RU" sz="3200" b="1" dirty="0" err="1">
                <a:cs typeface="Times New Roman" pitchFamily="18" charset="0"/>
              </a:rPr>
              <a:t>під</a:t>
            </a:r>
            <a:r>
              <a:rPr lang="ru-RU" sz="3200" b="1" dirty="0">
                <a:cs typeface="Times New Roman" pitchFamily="18" charset="0"/>
              </a:rPr>
              <a:t> час </a:t>
            </a:r>
            <a:r>
              <a:rPr lang="ru-RU" sz="3200" b="1" dirty="0" err="1">
                <a:cs typeface="Times New Roman" pitchFamily="18" charset="0"/>
              </a:rPr>
              <a:t>війни</a:t>
            </a:r>
            <a:r>
              <a:rPr lang="ru-RU" sz="3200" b="1" dirty="0">
                <a:cs typeface="Times New Roman" pitchFamily="18" charset="0"/>
              </a:rPr>
              <a:t>».</a:t>
            </a:r>
            <a:br>
              <a:rPr lang="ru-RU" sz="3200" b="1" dirty="0">
                <a:cs typeface="Times New Roman" pitchFamily="18" charset="0"/>
              </a:rPr>
            </a:br>
            <a:endParaRPr lang="uk-UA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26462" r="8513" b="14872"/>
          <a:stretch/>
        </p:blipFill>
        <p:spPr>
          <a:xfrm>
            <a:off x="2883876" y="2616591"/>
            <a:ext cx="7287066" cy="402336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505243" y="1278987"/>
            <a:ext cx="10406341" cy="4800600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профілактика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емоційного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вигорання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неврозів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технік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стресостійкості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саморегуляції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самодопомоги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позитивного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емоційного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стану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психологічного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благополуччя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8" b="21436"/>
          <a:stretch/>
        </p:blipFill>
        <p:spPr>
          <a:xfrm>
            <a:off x="429358" y="196947"/>
            <a:ext cx="5143500" cy="3995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12923" r="13283" b="10975"/>
          <a:stretch/>
        </p:blipFill>
        <p:spPr>
          <a:xfrm>
            <a:off x="5950633" y="2088584"/>
            <a:ext cx="6035039" cy="45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63041" y="204299"/>
            <a:ext cx="10592972" cy="1143000"/>
          </a:xfrm>
        </p:spPr>
        <p:txBody>
          <a:bodyPr>
            <a:normAutofit/>
          </a:bodyPr>
          <a:lstStyle/>
          <a:p>
            <a:r>
              <a:rPr lang="ru-RU" sz="3600" b="1" dirty="0"/>
              <a:t>Курс </a:t>
            </a:r>
            <a:r>
              <a:rPr lang="ru-RU" sz="3600" b="1" dirty="0" err="1"/>
              <a:t>управління</a:t>
            </a:r>
            <a:r>
              <a:rPr lang="ru-RU" sz="3600" b="1" dirty="0"/>
              <a:t> </a:t>
            </a:r>
            <a:r>
              <a:rPr lang="ru-RU" sz="3600" b="1" dirty="0" err="1"/>
              <a:t>стресом</a:t>
            </a:r>
            <a:r>
              <a:rPr lang="ru-RU" sz="3600" b="1" dirty="0"/>
              <a:t> «</a:t>
            </a:r>
            <a:r>
              <a:rPr lang="ru-RU" sz="3600" b="1" dirty="0" err="1" smtClean="0"/>
              <a:t>Самодопомога</a:t>
            </a:r>
            <a:r>
              <a:rPr lang="ru-RU" sz="3600" b="1" dirty="0" smtClean="0"/>
              <a:t> Плюс</a:t>
            </a:r>
            <a:r>
              <a:rPr lang="ru-RU" sz="3600" b="1" dirty="0"/>
              <a:t>».</a:t>
            </a:r>
            <a:endParaRPr lang="uk-UA" sz="36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67030" y="1096108"/>
            <a:ext cx="10606102" cy="4800600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підвищення батьківської обізнаності з питання здатності людини витримувати всі складнощі життя та успішно протистояти життєвим проблемам та труднощам; формування вмінь і навичок самовідновлення та самоконтролю в кризових ситуаціях.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60" y="2236443"/>
            <a:ext cx="3591466" cy="4407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06" y="2204791"/>
            <a:ext cx="5864153" cy="44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9F568-9BD3-4DC1-8DA2-CCF5F7FA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83" y="337010"/>
            <a:ext cx="10515600" cy="752475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Майстер-класи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8296" y="828821"/>
            <a:ext cx="10673628" cy="4800600"/>
          </a:xfrm>
        </p:spPr>
        <p:txBody>
          <a:bodyPr>
            <a:normAutofit fontScale="85000" lnSpcReduction="20000"/>
          </a:bodyPr>
          <a:lstStyle/>
          <a:p>
            <a:pPr marL="82296" indent="0" algn="just">
              <a:lnSpc>
                <a:spcPct val="120000"/>
              </a:lnSpc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Майстер-класи для батьків дітей з інвалідністю можуть бути дуже корисними для надання підтримки, навчання необхідним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навичкам, обміну досвідом, отримання позитивних емоцій.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Залежно від потреб та інтересів батьків, можна планувати різноманітні заходи, спрямовані на збільшення їх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знань та навичок.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t="21744" r="26724"/>
          <a:stretch/>
        </p:blipFill>
        <p:spPr>
          <a:xfrm>
            <a:off x="2152358" y="2084153"/>
            <a:ext cx="3334043" cy="3901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3488"/>
          <a:stretch/>
        </p:blipFill>
        <p:spPr>
          <a:xfrm>
            <a:off x="6729046" y="2011364"/>
            <a:ext cx="4288875" cy="3901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19975" y="6203852"/>
            <a:ext cx="6485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Майстер-клас</a:t>
            </a:r>
            <a:r>
              <a:rPr lang="ru-RU" sz="2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розпису</a:t>
            </a:r>
            <a:r>
              <a:rPr lang="ru-RU" sz="20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медових</a:t>
            </a:r>
            <a:r>
              <a:rPr lang="ru-RU" sz="20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імбирних</a:t>
            </a:r>
            <a:r>
              <a:rPr lang="ru-RU" sz="20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пряників</a:t>
            </a:r>
            <a:endParaRPr lang="uk-UA" sz="2000" dirty="0">
              <a:ln>
                <a:solidFill>
                  <a:schemeClr val="accent5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63040" y="246502"/>
            <a:ext cx="10420409" cy="1427553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</a:t>
            </a:r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комплексної реабілітації та надання соціальних послуг для осіб з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інвалідністю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реабілітаційна установа, цільовим призначенням якої є здійснення комплексу реабілітаційних заходів, спрямованих на створення умов для всебічного розвитку дітей з інвалідністю, та дітей віком до трьох років (включно), які належать до групи ризику щодо отримання інвалідності, засвоєння ними знань, умінь, навичок, досягнення і збереження їхньої максимальної незалежності, фізичних, розумових, соціальних, професійних здібностей з метою максимальної реалізації особистого потенціалу.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97" y="1967833"/>
            <a:ext cx="6492807" cy="47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1"/>
          <a:stretch/>
        </p:blipFill>
        <p:spPr>
          <a:xfrm>
            <a:off x="693441" y="0"/>
            <a:ext cx="2612466" cy="31652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880"/>
          <a:stretch/>
        </p:blipFill>
        <p:spPr>
          <a:xfrm>
            <a:off x="8356209" y="154745"/>
            <a:ext cx="3652912" cy="5317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6" b="12616"/>
          <a:stretch/>
        </p:blipFill>
        <p:spPr>
          <a:xfrm>
            <a:off x="661181" y="3276499"/>
            <a:ext cx="7474633" cy="3159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37093" y="154745"/>
            <a:ext cx="521911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Майстер-клас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dirty="0" smtClean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4800" b="1" dirty="0" err="1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Корисні</a:t>
            </a:r>
            <a:r>
              <a:rPr lang="ru-RU" sz="4800" b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цукерки</a:t>
            </a:r>
            <a:r>
              <a:rPr lang="ru-RU" sz="4800" b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своїми</a:t>
            </a:r>
            <a:r>
              <a:rPr lang="ru-RU" sz="4800" b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руками»</a:t>
            </a:r>
            <a:endParaRPr lang="ru-RU" sz="4800" b="1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61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9F568-9BD3-4DC1-8DA2-CCF5F7FA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0434" y="0"/>
            <a:ext cx="10515600" cy="75247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Майстер-клас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Янгол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37" y="844213"/>
            <a:ext cx="2966524" cy="395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22" y="612352"/>
            <a:ext cx="3123028" cy="2209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2159" b="10564"/>
          <a:stretch/>
        </p:blipFill>
        <p:spPr>
          <a:xfrm>
            <a:off x="5922497" y="3097881"/>
            <a:ext cx="5008099" cy="2934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21986" y="6170414"/>
            <a:ext cx="5589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Майстер-клас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торбинка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моєї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матусі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uk-UA" sz="4400" b="1" dirty="0" err="1"/>
              <a:t>Виїздні</a:t>
            </a:r>
            <a:r>
              <a:rPr lang="uk-UA" sz="4400" b="1" dirty="0"/>
              <a:t> екскурсії</a:t>
            </a:r>
            <a:br>
              <a:rPr lang="uk-UA" sz="4400" b="1" dirty="0"/>
            </a:br>
            <a:endParaRPr lang="uk-UA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04655" y="842889"/>
            <a:ext cx="9997440" cy="4800600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Організація екскурсій для батьків дітей з інвалідністю може бути чудовою ідеєю, яка не лише дозволить їм насолодитися часом разом, але і створить можливість для нових досвідів та пізнання.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7" b="3182"/>
          <a:stretch/>
        </p:blipFill>
        <p:spPr>
          <a:xfrm>
            <a:off x="1931964" y="2349305"/>
            <a:ext cx="3776315" cy="3909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309390" y="6258451"/>
            <a:ext cx="81569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відкритому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повітрі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7"/>
          <a:stretch/>
        </p:blipFill>
        <p:spPr>
          <a:xfrm rot="400172">
            <a:off x="7568419" y="2040175"/>
            <a:ext cx="3727938" cy="4159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92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 b="6624"/>
          <a:stretch/>
        </p:blipFill>
        <p:spPr>
          <a:xfrm>
            <a:off x="182052" y="407963"/>
            <a:ext cx="6711118" cy="28698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22476" r="20559" b="6267"/>
          <a:stretch/>
        </p:blipFill>
        <p:spPr>
          <a:xfrm>
            <a:off x="5120640" y="3425483"/>
            <a:ext cx="6302326" cy="33059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61" y="0"/>
            <a:ext cx="3305908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Екскурсії до Дендропарку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53" y="1397391"/>
            <a:ext cx="4444764" cy="48205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8" b="13436"/>
          <a:stretch/>
        </p:blipFill>
        <p:spPr>
          <a:xfrm>
            <a:off x="7061980" y="1505602"/>
            <a:ext cx="4825219" cy="4712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12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Екскурсія до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центру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розваг «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Crazy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6" y="1434904"/>
            <a:ext cx="3750819" cy="5156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00" y="1113058"/>
            <a:ext cx="4121411" cy="56394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68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9649" y="0"/>
            <a:ext cx="10321935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Екскурсії до Реабілітаційного центру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67" y="876886"/>
            <a:ext cx="4345544" cy="579406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36" y="862818"/>
            <a:ext cx="4392896" cy="5777133"/>
          </a:xfrm>
        </p:spPr>
      </p:pic>
    </p:spTree>
    <p:extLst>
      <p:ext uri="{BB962C8B-B14F-4D97-AF65-F5344CB8AC3E}">
        <p14:creationId xmlns:p14="http://schemas.microsoft.com/office/powerpoint/2010/main" val="28375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9F568-9BD3-4DC1-8DA2-CCF5F7FA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45"/>
            <a:ext cx="10515600" cy="752475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Відпочинок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46" y="1051561"/>
            <a:ext cx="4172133" cy="55628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49" y="1139483"/>
            <a:ext cx="5891484" cy="44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9F568-9BD3-4DC1-8DA2-CCF5F7FA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0"/>
            <a:ext cx="10972800" cy="116761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Відвідування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бібліотек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музеїв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7" y="1221482"/>
            <a:ext cx="3067896" cy="44055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r="17817" b="7487"/>
          <a:stretch/>
        </p:blipFill>
        <p:spPr>
          <a:xfrm>
            <a:off x="3562205" y="1223888"/>
            <a:ext cx="3965310" cy="445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2" y="5861084"/>
            <a:ext cx="344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Обласна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універсальна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бібліотека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Д.І.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Чижевського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320" y="5861085"/>
            <a:ext cx="398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музей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пожежної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охорони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5216" y="5791924"/>
            <a:ext cx="422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Кіровоградський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обласний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краєзнавчий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музей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4"/>
          <a:stretch/>
        </p:blipFill>
        <p:spPr>
          <a:xfrm>
            <a:off x="7795216" y="1223889"/>
            <a:ext cx="3716856" cy="426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9F568-9BD3-4DC1-8DA2-CCF5F7FA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68" y="140677"/>
            <a:ext cx="10515600" cy="752475"/>
          </a:xfrm>
        </p:spPr>
        <p:txBody>
          <a:bodyPr/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свят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3379" y="941363"/>
            <a:ext cx="10434476" cy="4800600"/>
          </a:xfrm>
        </p:spPr>
        <p:txBody>
          <a:bodyPr/>
          <a:lstStyle/>
          <a:p>
            <a:pPr marL="82296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Свята для батьків дітей з інвалідністю можуть бути особливими й важливими для них, оскільки це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час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відпочинку, підтримки та спілкування.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60" r="10589" b="8360"/>
          <a:stretch/>
        </p:blipFill>
        <p:spPr>
          <a:xfrm>
            <a:off x="1481798" y="1519313"/>
            <a:ext cx="3610708" cy="3028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17" y="1753526"/>
            <a:ext cx="3690426" cy="2926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35986" b="13197"/>
          <a:stretch/>
        </p:blipFill>
        <p:spPr>
          <a:xfrm>
            <a:off x="4241409" y="4742910"/>
            <a:ext cx="4044461" cy="186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2505" y="2053882"/>
            <a:ext cx="291201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Новорічні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свята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4"/>
          <a:stretch/>
        </p:blipFill>
        <p:spPr>
          <a:xfrm>
            <a:off x="6944750" y="126609"/>
            <a:ext cx="4050542" cy="34254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14620" y="158323"/>
            <a:ext cx="543012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Реабілітаційний процес:</a:t>
            </a:r>
          </a:p>
          <a:p>
            <a:r>
              <a:rPr lang="uk-UA" sz="2000" b="1" dirty="0" smtClean="0"/>
              <a:t>-</a:t>
            </a:r>
            <a:r>
              <a:rPr lang="uk-UA" sz="2000" dirty="0" smtClean="0"/>
              <a:t> </a:t>
            </a:r>
            <a:r>
              <a:rPr lang="uk-UA" sz="2000" b="1" dirty="0" smtClean="0"/>
              <a:t>рання </a:t>
            </a:r>
            <a:r>
              <a:rPr lang="uk-UA" sz="2000" b="1" dirty="0"/>
              <a:t>реабілітація (</a:t>
            </a:r>
            <a:r>
              <a:rPr lang="uk-UA" sz="2000" b="1" dirty="0" err="1"/>
              <a:t>абілітація</a:t>
            </a:r>
            <a:r>
              <a:rPr lang="uk-UA" sz="2000" b="1" dirty="0"/>
              <a:t>) </a:t>
            </a:r>
            <a:r>
              <a:rPr lang="uk-UA" sz="2000" dirty="0"/>
              <a:t>(забезпечує комплексний підхід до дитини з інвалідністю, який полягає в поєднані різних видів та форм реабілітації та включає послуги з соціальної, психолого-педагогічної, медичної реабілітації, фізичної реабілітації</a:t>
            </a:r>
            <a:r>
              <a:rPr lang="uk-UA" sz="2000" dirty="0" smtClean="0"/>
              <a:t>);</a:t>
            </a:r>
            <a:endParaRPr lang="uk-UA" sz="2000" dirty="0"/>
          </a:p>
          <a:p>
            <a:r>
              <a:rPr lang="uk-UA" sz="2000" b="1" dirty="0"/>
              <a:t>-</a:t>
            </a:r>
            <a:r>
              <a:rPr lang="uk-UA" sz="2000" dirty="0"/>
              <a:t> </a:t>
            </a:r>
            <a:r>
              <a:rPr lang="uk-UA" sz="2000" b="1" dirty="0"/>
              <a:t>денний догляд </a:t>
            </a:r>
            <a:r>
              <a:rPr lang="uk-UA" sz="2000" dirty="0"/>
              <a:t>(безпечні та належні умови для денного перебування дітей з інвалідністю та надання послуги денного догляду дітям з інвалідністю</a:t>
            </a:r>
            <a:r>
              <a:rPr lang="uk-UA" sz="2000" dirty="0" smtClean="0"/>
              <a:t>);</a:t>
            </a:r>
            <a:endParaRPr lang="uk-UA" sz="2000" dirty="0"/>
          </a:p>
          <a:p>
            <a:r>
              <a:rPr lang="uk-UA" sz="2000" b="1" dirty="0" smtClean="0"/>
              <a:t>- соціальна </a:t>
            </a:r>
            <a:r>
              <a:rPr lang="uk-UA" sz="2000" b="1" dirty="0"/>
              <a:t>реабілітація </a:t>
            </a:r>
            <a:r>
              <a:rPr lang="uk-UA" sz="2000" dirty="0"/>
              <a:t>(навчання основним соціальним навичкам</a:t>
            </a:r>
            <a:r>
              <a:rPr lang="uk-UA" sz="2000" dirty="0" smtClean="0"/>
              <a:t>);</a:t>
            </a:r>
            <a:endParaRPr lang="uk-UA" sz="2000" dirty="0"/>
          </a:p>
          <a:p>
            <a:r>
              <a:rPr lang="uk-UA" sz="2000" b="1" dirty="0" smtClean="0"/>
              <a:t>- психолого-педагогічна </a:t>
            </a:r>
            <a:r>
              <a:rPr lang="uk-UA" sz="2000" b="1" dirty="0"/>
              <a:t>реабілітація </a:t>
            </a:r>
            <a:r>
              <a:rPr lang="uk-UA" sz="2000" dirty="0" smtClean="0"/>
              <a:t>(психолого-педагогічне </a:t>
            </a:r>
            <a:r>
              <a:rPr lang="uk-UA" sz="2000" dirty="0"/>
              <a:t>консультування, психолого-педагогічна діагностика, психолого-педагогічна корекція</a:t>
            </a:r>
            <a:r>
              <a:rPr lang="uk-UA" sz="2000" cap="all" dirty="0" smtClean="0"/>
              <a:t>);</a:t>
            </a:r>
            <a:endParaRPr lang="uk-UA" sz="2000" dirty="0"/>
          </a:p>
          <a:p>
            <a:r>
              <a:rPr lang="uk-UA" sz="2000" b="1" dirty="0"/>
              <a:t>- фізична реабілітація </a:t>
            </a:r>
            <a:r>
              <a:rPr lang="uk-UA" sz="2000" dirty="0" smtClean="0"/>
              <a:t>(лікувальний </a:t>
            </a:r>
            <a:r>
              <a:rPr lang="uk-UA" sz="2000" dirty="0"/>
              <a:t>масаж, лікувальна фізкультура</a:t>
            </a:r>
            <a:r>
              <a:rPr lang="uk-UA" sz="2000" dirty="0" smtClean="0"/>
              <a:t>);</a:t>
            </a:r>
            <a:endParaRPr lang="uk-UA" sz="2000" dirty="0"/>
          </a:p>
          <a:p>
            <a:r>
              <a:rPr lang="uk-UA" sz="2000" b="1" dirty="0"/>
              <a:t>- медична реабілітація </a:t>
            </a:r>
            <a:r>
              <a:rPr lang="uk-UA" sz="2000" dirty="0" smtClean="0"/>
              <a:t>(профілактичні </a:t>
            </a:r>
            <a:r>
              <a:rPr lang="uk-UA" sz="2000" dirty="0"/>
              <a:t>заходи, медичне спостереження</a:t>
            </a:r>
            <a:r>
              <a:rPr lang="uk-UA" sz="2000" dirty="0" smtClean="0"/>
              <a:t>).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0" y="3725818"/>
            <a:ext cx="3830764" cy="28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9" y="206907"/>
            <a:ext cx="4366459" cy="3197471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9" r="3744" b="11590"/>
          <a:stretch/>
        </p:blipFill>
        <p:spPr>
          <a:xfrm>
            <a:off x="553329" y="3530989"/>
            <a:ext cx="8801686" cy="3172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62" y="251457"/>
            <a:ext cx="4940163" cy="31529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3055" y="3404378"/>
            <a:ext cx="43453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нами весело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завжди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7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25435" b="3796"/>
          <a:stretch/>
        </p:blipFill>
        <p:spPr>
          <a:xfrm>
            <a:off x="422031" y="824718"/>
            <a:ext cx="3975217" cy="2630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r="14253"/>
          <a:stretch/>
        </p:blipFill>
        <p:spPr>
          <a:xfrm>
            <a:off x="9346597" y="984738"/>
            <a:ext cx="2397120" cy="56727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038622" y="140677"/>
            <a:ext cx="6307975" cy="543364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Веселі розваги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0" r="2228" b="13641"/>
          <a:stretch/>
        </p:blipFill>
        <p:spPr>
          <a:xfrm>
            <a:off x="4754880" y="2304904"/>
            <a:ext cx="4121834" cy="303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44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49608" y="119921"/>
            <a:ext cx="9997440" cy="1143000"/>
          </a:xfrm>
        </p:spPr>
        <p:txBody>
          <a:bodyPr/>
          <a:lstStyle/>
          <a:p>
            <a:pPr algn="ctr"/>
            <a:r>
              <a:rPr lang="uk-UA" dirty="0" smtClean="0"/>
              <a:t>Ми піклуємося про наше </a:t>
            </a:r>
            <a:r>
              <a:rPr lang="uk-UA" dirty="0" err="1" smtClean="0"/>
              <a:t>здоров</a:t>
            </a:r>
            <a:r>
              <a:rPr lang="uk-UA" dirty="0" err="1" smtClean="0">
                <a:latin typeface="Times New Roman"/>
                <a:cs typeface="Times New Roman"/>
              </a:rPr>
              <a:t>҆</a:t>
            </a:r>
            <a:r>
              <a:rPr lang="uk-UA" dirty="0" err="1" smtClean="0"/>
              <a:t>я</a:t>
            </a:r>
            <a:r>
              <a:rPr lang="uk-UA" dirty="0" smtClean="0"/>
              <a:t>! 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9"/>
          <a:stretch/>
        </p:blipFill>
        <p:spPr>
          <a:xfrm>
            <a:off x="1793925" y="2533589"/>
            <a:ext cx="4156514" cy="3924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1179"/>
          <a:stretch/>
        </p:blipFill>
        <p:spPr>
          <a:xfrm>
            <a:off x="6626908" y="2533589"/>
            <a:ext cx="3937591" cy="39248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6769" y="1065974"/>
            <a:ext cx="104402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Наші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діти та батьки робили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скринінг-тестування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щодо рівня глюкози 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крові 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рамках програми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UPSHIFT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UNICEF.</a:t>
            </a:r>
          </a:p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Ціль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- це підвищити обізнаність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дітей та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їх батьків щодо цукрового діабету, важливість профілактики, розуміння виявлення головних симптомів та своєчасне звернення до лікаря. </a:t>
            </a:r>
          </a:p>
        </p:txBody>
      </p:sp>
    </p:spTree>
    <p:extLst>
      <p:ext uri="{BB962C8B-B14F-4D97-AF65-F5344CB8AC3E}">
        <p14:creationId xmlns:p14="http://schemas.microsoft.com/office/powerpoint/2010/main" val="31433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394" y="0"/>
            <a:ext cx="8872962" cy="868998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/>
              <a:t>Висновок 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9909" y="814754"/>
            <a:ext cx="10493561" cy="5782994"/>
          </a:xfrm>
        </p:spPr>
        <p:txBody>
          <a:bodyPr>
            <a:normAutofit fontScale="92500"/>
          </a:bodyPr>
          <a:lstStyle/>
          <a:p>
            <a:pPr marL="82296" indent="0" algn="just">
              <a:buNone/>
            </a:pPr>
            <a:r>
              <a:rPr lang="uk-UA" sz="2000" b="1" i="1" dirty="0" smtClean="0">
                <a:latin typeface="Times New Roman"/>
                <a:ea typeface="Times New Roman"/>
              </a:rPr>
              <a:t>Отже, метою діяльності Центру</a:t>
            </a:r>
            <a:r>
              <a:rPr lang="uk-UA" sz="2000" dirty="0" smtClean="0">
                <a:latin typeface="Times New Roman"/>
                <a:ea typeface="Times New Roman"/>
              </a:rPr>
              <a:t> є здійснення заходів з соціальної, психологічної, педагогічної реабілітації, професійної орієнтації та медичного супроводу, що спрямовані на розвиток дитини з  інвалідністю та коригування порушень її розвитку, створення передумов для інтеграції її в суспільство. Соціальна </a:t>
            </a:r>
            <a:r>
              <a:rPr lang="uk-UA" sz="2000" dirty="0">
                <a:latin typeface="Times New Roman"/>
                <a:ea typeface="Times New Roman"/>
              </a:rPr>
              <a:t>реабілітація </a:t>
            </a:r>
            <a:r>
              <a:rPr lang="uk-UA" sz="2000" dirty="0" smtClean="0">
                <a:latin typeface="Times New Roman"/>
                <a:ea typeface="Times New Roman"/>
              </a:rPr>
              <a:t>дитини з інвалідністю  </a:t>
            </a:r>
            <a:r>
              <a:rPr lang="uk-UA" sz="2000" dirty="0">
                <a:latin typeface="Times New Roman"/>
                <a:ea typeface="Times New Roman"/>
              </a:rPr>
              <a:t>включає наступні заходи :</a:t>
            </a:r>
          </a:p>
          <a:p>
            <a:pPr marL="425196" indent="-342900" algn="just">
              <a:buFont typeface="+mj-lt"/>
              <a:buAutoNum type="arabicPeriod"/>
            </a:pPr>
            <a:r>
              <a:rPr lang="uk-UA" sz="2000" dirty="0" smtClean="0">
                <a:latin typeface="Times New Roman"/>
                <a:ea typeface="Times New Roman"/>
              </a:rPr>
              <a:t>Інформування </a:t>
            </a:r>
            <a:r>
              <a:rPr lang="uk-UA" sz="2000" dirty="0">
                <a:latin typeface="Times New Roman"/>
                <a:ea typeface="Times New Roman"/>
              </a:rPr>
              <a:t>і консультування сім’ї дитини з інвалідністю </a:t>
            </a:r>
            <a:r>
              <a:rPr lang="uk-UA" sz="2000" dirty="0" smtClean="0">
                <a:latin typeface="Times New Roman"/>
                <a:ea typeface="Times New Roman"/>
              </a:rPr>
              <a:t>з </a:t>
            </a:r>
            <a:r>
              <a:rPr lang="uk-UA" sz="2000" dirty="0">
                <a:latin typeface="Times New Roman"/>
                <a:ea typeface="Times New Roman"/>
              </a:rPr>
              <a:t>питань соціальної реабілітації і правових питань.</a:t>
            </a:r>
          </a:p>
          <a:p>
            <a:pPr marL="425196" indent="-342900" algn="just">
              <a:buFont typeface="+mj-lt"/>
              <a:buAutoNum type="arabicPeriod"/>
            </a:pPr>
            <a:r>
              <a:rPr lang="uk-UA" sz="2000" dirty="0" smtClean="0">
                <a:latin typeface="Times New Roman"/>
                <a:ea typeface="Times New Roman"/>
              </a:rPr>
              <a:t>Соціально-психологічний </a:t>
            </a:r>
            <a:r>
              <a:rPr lang="uk-UA" sz="2000" dirty="0">
                <a:latin typeface="Times New Roman"/>
                <a:ea typeface="Times New Roman"/>
              </a:rPr>
              <a:t>патронат сім’ї дитини з </a:t>
            </a:r>
            <a:r>
              <a:rPr lang="uk-UA" sz="2000" dirty="0" smtClean="0">
                <a:latin typeface="Times New Roman"/>
                <a:ea typeface="Times New Roman"/>
              </a:rPr>
              <a:t>інвалідністю, </a:t>
            </a:r>
            <a:r>
              <a:rPr lang="uk-UA" sz="2000" dirty="0">
                <a:latin typeface="Times New Roman"/>
                <a:ea typeface="Times New Roman"/>
              </a:rPr>
              <a:t>що має допомогти сформувати адекватні взаємини між батьками, іншими членами сім’ї та дитиною; допомогти дорослим створити комфортну для розвитку дитини сімейну атмосферу; розширити поінформованість батьків про потенційні можливості дитини, її перспективи в різних аспектах життя; створити умови для активної участі батьків у вихованні і навчанні дитини; навчити батьків реабілітаційних прийомів, організації ігрової та навчальної діяльності дитини.</a:t>
            </a:r>
          </a:p>
          <a:p>
            <a:pPr marL="425196" indent="-342900" algn="just">
              <a:buFont typeface="+mj-lt"/>
              <a:buAutoNum type="arabicPeriod"/>
            </a:pPr>
            <a:r>
              <a:rPr lang="uk-UA" sz="2000" dirty="0" smtClean="0">
                <a:latin typeface="Times New Roman"/>
                <a:ea typeface="Times New Roman"/>
              </a:rPr>
              <a:t>Інформування </a:t>
            </a:r>
            <a:r>
              <a:rPr lang="uk-UA" sz="2000" dirty="0">
                <a:latin typeface="Times New Roman"/>
                <a:ea typeface="Times New Roman"/>
              </a:rPr>
              <a:t>сім’ї та надання рекомендацій щодо соціально-побутового орієнтування дітей.</a:t>
            </a:r>
          </a:p>
          <a:p>
            <a:pPr marL="425196" indent="-342900" algn="just">
              <a:buFont typeface="+mj-lt"/>
              <a:buAutoNum type="arabicPeriod"/>
            </a:pPr>
            <a:r>
              <a:rPr lang="uk-UA" sz="2000" dirty="0" smtClean="0">
                <a:latin typeface="Times New Roman"/>
                <a:ea typeface="Times New Roman"/>
              </a:rPr>
              <a:t>Надання </a:t>
            </a:r>
            <a:r>
              <a:rPr lang="uk-UA" sz="2000" dirty="0">
                <a:latin typeface="Times New Roman"/>
                <a:ea typeface="Times New Roman"/>
              </a:rPr>
              <a:t>допомоги дитини з </a:t>
            </a:r>
            <a:r>
              <a:rPr lang="uk-UA" sz="2000" dirty="0" smtClean="0">
                <a:latin typeface="Times New Roman"/>
                <a:ea typeface="Times New Roman"/>
              </a:rPr>
              <a:t>інвалідністю </a:t>
            </a:r>
            <a:r>
              <a:rPr lang="uk-UA" sz="2000" dirty="0">
                <a:latin typeface="Times New Roman"/>
                <a:ea typeface="Times New Roman"/>
              </a:rPr>
              <a:t>в підборі технічних засобів реабілітації, відповідно до медичних показників, навчання дитини-інваліда користуванню технічними засобами реабілітації</a:t>
            </a:r>
            <a:r>
              <a:rPr lang="uk-UA" sz="2000" dirty="0" smtClean="0">
                <a:latin typeface="Times New Roman"/>
                <a:ea typeface="Times New Roman"/>
              </a:rPr>
              <a:t>.</a:t>
            </a:r>
          </a:p>
          <a:p>
            <a:pPr marL="82296" indent="0" algn="just">
              <a:buNone/>
            </a:pPr>
            <a:r>
              <a:rPr lang="uk-UA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Ефективна взаємодія з батьками щодо впливу сім'ї на розвиток дитини з інвалідністю є важливою складовою успішного та гармонійного розвитку </a:t>
            </a:r>
            <a:r>
              <a:rPr lang="uk-UA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дитини!</a:t>
            </a:r>
            <a:endParaRPr lang="uk-UA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5196" indent="-342900" algn="just">
              <a:buFont typeface="+mj-lt"/>
              <a:buAutoNum type="arabicPeriod"/>
            </a:pPr>
            <a:endParaRPr lang="uk-UA" sz="2000" dirty="0">
              <a:latin typeface="Times New Roman"/>
              <a:ea typeface="Times New Roman"/>
            </a:endParaRPr>
          </a:p>
          <a:p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9683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354" y="105508"/>
            <a:ext cx="9997440" cy="1143000"/>
          </a:xfrm>
        </p:spPr>
        <p:txBody>
          <a:bodyPr/>
          <a:lstStyle/>
          <a:p>
            <a:pPr algn="ctr"/>
            <a:r>
              <a:rPr lang="uk-UA" dirty="0" smtClean="0"/>
              <a:t>Джерела інформації: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4394" y="1094155"/>
            <a:ext cx="10058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Надь Б.Я., Романів О.П Роль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батьків 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 процесі комплексної реабілітаційної допомоги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дітям з 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інвалі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дністю //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Україна.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доров'я нації,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2018. № 3/1 (51) С.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46-48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Журавель Л. Мельник, Г. Романюк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Батьківство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стресу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посібник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спеціалістів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Київ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2022. — 176 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уманська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В. П.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ідповідальне батьківство: теоретичний аспект //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Демографія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соціальна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економіка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2015, № 3 (25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75-86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5531" y="3716797"/>
            <a:ext cx="3198055" cy="314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99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249" y="1048044"/>
            <a:ext cx="9997440" cy="1143000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/>
              <a:t>ДЯКУЄМО ЗА УВАГУ!</a:t>
            </a:r>
            <a:endParaRPr lang="uk-UA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49" y="2018053"/>
            <a:ext cx="8091091" cy="45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E93A4BC-512C-45B5-8682-BC1490E1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3" y="487508"/>
            <a:ext cx="10515600" cy="1325563"/>
          </a:xfrm>
        </p:spPr>
        <p:txBody>
          <a:bodyPr>
            <a:noAutofit/>
          </a:bodyPr>
          <a:lstStyle/>
          <a:p>
            <a:pPr algn="r"/>
            <a:r>
              <a:rPr lang="uk-U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«Яка сім</a:t>
            </a: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– такий і я»</a:t>
            </a:r>
            <a:br>
              <a:rPr lang="uk-U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Народна мудрість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День сім'ї в Україні: дата, історія свята та традиції">
            <a:extLst>
              <a:ext uri="{FF2B5EF4-FFF2-40B4-BE49-F238E27FC236}">
                <a16:creationId xmlns:a16="http://schemas.microsoft.com/office/drawing/2014/main" xmlns="" id="{E910B945-707D-41E6-B5E6-8861B7EA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81" y="2250830"/>
            <a:ext cx="8187839" cy="460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03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48" y="942535"/>
            <a:ext cx="5594252" cy="527538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8633" y="218366"/>
            <a:ext cx="11029071" cy="1143000"/>
          </a:xfrm>
        </p:spPr>
        <p:txBody>
          <a:bodyPr>
            <a:noAutofit/>
          </a:bodyPr>
          <a:lstStyle/>
          <a:p>
            <a:r>
              <a:rPr lang="ru-RU" sz="3200" b="1" i="1" dirty="0">
                <a:effectLst/>
              </a:rPr>
              <a:t>«</a:t>
            </a:r>
            <a:r>
              <a:rPr lang="ru-RU" sz="3200" b="1" i="1" dirty="0" err="1">
                <a:effectLst/>
              </a:rPr>
              <a:t>Відповідальне</a:t>
            </a:r>
            <a:r>
              <a:rPr lang="ru-RU" sz="3200" b="1" i="1" dirty="0">
                <a:effectLst/>
              </a:rPr>
              <a:t> </a:t>
            </a:r>
            <a:r>
              <a:rPr lang="ru-RU" sz="3200" b="1" i="1" dirty="0" err="1">
                <a:effectLst/>
              </a:rPr>
              <a:t>батьківство</a:t>
            </a:r>
            <a:r>
              <a:rPr lang="ru-RU" sz="3200" b="1" i="1" dirty="0">
                <a:effectLst/>
              </a:rPr>
              <a:t> – </a:t>
            </a:r>
            <a:r>
              <a:rPr lang="ru-RU" sz="3200" b="1" i="1" dirty="0" err="1">
                <a:effectLst/>
              </a:rPr>
              <a:t>запорука</a:t>
            </a:r>
            <a:r>
              <a:rPr lang="ru-RU" sz="3200" b="1" i="1" dirty="0">
                <a:effectLst/>
              </a:rPr>
              <a:t> </a:t>
            </a:r>
            <a:r>
              <a:rPr lang="ru-RU" sz="3200" b="1" i="1" dirty="0" err="1">
                <a:effectLst/>
              </a:rPr>
              <a:t>щастя</a:t>
            </a:r>
            <a:r>
              <a:rPr lang="ru-RU" sz="3200" b="1" i="1" dirty="0">
                <a:effectLst/>
              </a:rPr>
              <a:t> </a:t>
            </a:r>
            <a:r>
              <a:rPr lang="ru-RU" sz="3200" b="1" i="1" dirty="0" err="1">
                <a:effectLst/>
              </a:rPr>
              <a:t>дитини</a:t>
            </a:r>
            <a:r>
              <a:rPr lang="ru-RU" sz="3200" b="1" i="1" dirty="0">
                <a:effectLst/>
              </a:rPr>
              <a:t>»</a:t>
            </a:r>
            <a:br>
              <a:rPr lang="ru-RU" sz="3200" b="1" i="1" dirty="0">
                <a:effectLst/>
              </a:rPr>
            </a:br>
            <a:endParaRPr lang="uk-UA" sz="32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22363" y="942535"/>
            <a:ext cx="5500468" cy="5656385"/>
          </a:xfrm>
        </p:spPr>
        <p:txBody>
          <a:bodyPr>
            <a:noAutofit/>
          </a:bodyPr>
          <a:lstStyle/>
          <a:p>
            <a:pPr marL="82296" indent="0" algn="just">
              <a:lnSpc>
                <a:spcPct val="120000"/>
              </a:lnSpc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Сім’я є природним середовищем первинної соціаліза­ції дитини, джерелом її матеріальної та емоційної підтрим­ки, засобом збереженню і передання культурних цінностей. З перших днів появи дитини на світ сім’я покликана готувати її до життя та практичної діяльності, в домаш­ніх умовах забезпечити розумну організацію її життя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25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978" y="167639"/>
            <a:ext cx="9997440" cy="4800600"/>
          </a:xfrm>
        </p:spPr>
        <p:txBody>
          <a:bodyPr/>
          <a:lstStyle/>
          <a:p>
            <a:pPr marL="82296" lvl="0" indent="0" algn="just">
              <a:lnSpc>
                <a:spcPct val="120000"/>
              </a:lnSpc>
              <a:buClr>
                <a:srgbClr val="3891A7"/>
              </a:buClr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Основою розвитку у відповідальному батьківстві є </a:t>
            </a: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бажання працювати над собою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Кожен день головне робити крок до себе і своїх дітей, адже для них </a:t>
            </a:r>
            <a:r>
              <a:rPr lang="uk-UA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батьки 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є прикладом, опорою та підтримкою, особливо це важливо для виховання дітей з інвалідністю. Адже, батьки різними шляхами повинні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допомогати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дитині розвиватися, вміти підтримувати та стабілізувати дітей в емоційно складних ситуаціях і стресі.</a:t>
            </a:r>
          </a:p>
          <a:p>
            <a:pPr>
              <a:tabLst>
                <a:tab pos="2517775" algn="l"/>
              </a:tabLst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"/>
          <a:stretch/>
        </p:blipFill>
        <p:spPr>
          <a:xfrm>
            <a:off x="2360661" y="2813539"/>
            <a:ext cx="8616024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5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21425" y="422031"/>
            <a:ext cx="7058230" cy="6133514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uk-UA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Ефективна взаємодія з батьками щодо впливу сім'ї на розвиток дитини з інвалідністю є важливою складовою успішного та гармонійного розвитку дитини. </a:t>
            </a:r>
          </a:p>
        </p:txBody>
      </p:sp>
      <p:pic>
        <p:nvPicPr>
          <p:cNvPr id="4" name="Picture 2" descr="Я і моя сім'я | Тест з предмету Я у світі – «На Урок»">
            <a:extLst>
              <a:ext uri="{FF2B5EF4-FFF2-40B4-BE49-F238E27FC236}">
                <a16:creationId xmlns:a16="http://schemas.microsoft.com/office/drawing/2014/main" xmlns="" id="{07D50592-82EE-4D9C-B025-9C3614B7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55" y="872779"/>
            <a:ext cx="40005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3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214" y="118134"/>
            <a:ext cx="10761786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effectLst/>
              </a:rPr>
              <a:t>Принципи</a:t>
            </a:r>
            <a:r>
              <a:rPr lang="ru-RU" sz="2400" b="1" dirty="0" smtClean="0">
                <a:effectLst/>
              </a:rPr>
              <a:t>, </a:t>
            </a:r>
            <a:r>
              <a:rPr lang="ru-RU" sz="2400" b="1" dirty="0" err="1">
                <a:effectLst/>
              </a:rPr>
              <a:t>які</a:t>
            </a:r>
            <a:r>
              <a:rPr lang="ru-RU" sz="2400" b="1" dirty="0">
                <a:effectLst/>
              </a:rPr>
              <a:t> </a:t>
            </a:r>
            <a:r>
              <a:rPr lang="ru-RU" sz="2400" b="1" dirty="0" err="1" smtClean="0">
                <a:effectLst/>
              </a:rPr>
              <a:t>використовують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 err="1" smtClean="0">
                <a:effectLst/>
              </a:rPr>
              <a:t>наші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 err="1" smtClean="0">
                <a:effectLst/>
              </a:rPr>
              <a:t>фахівці</a:t>
            </a:r>
            <a:r>
              <a:rPr lang="ru-RU" sz="2400" b="1" dirty="0" smtClean="0">
                <a:effectLst/>
              </a:rPr>
              <a:t> з батьками  </a:t>
            </a:r>
            <a:r>
              <a:rPr lang="ru-RU" sz="2400" b="1" dirty="0" smtClean="0">
                <a:effectLst/>
              </a:rPr>
              <a:t>в </a:t>
            </a:r>
            <a:r>
              <a:rPr lang="ru-RU" sz="2400" b="1" dirty="0" err="1" smtClean="0">
                <a:effectLst/>
              </a:rPr>
              <a:t>процесі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 err="1" smtClean="0">
                <a:effectLst/>
              </a:rPr>
              <a:t>реабілітації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 err="1" smtClean="0">
                <a:effectLst/>
              </a:rPr>
              <a:t>дітей</a:t>
            </a:r>
            <a:r>
              <a:rPr lang="ru-RU" sz="2400" b="1" dirty="0" smtClean="0">
                <a:effectLst/>
              </a:rPr>
              <a:t> з </a:t>
            </a:r>
            <a:r>
              <a:rPr lang="ru-RU" sz="2400" b="1" dirty="0" err="1" smtClean="0">
                <a:effectLst/>
              </a:rPr>
              <a:t>інвалідністю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 smtClean="0">
                <a:effectLst/>
              </a:rPr>
              <a:t>:</a:t>
            </a:r>
            <a:endParaRPr lang="uk-UA" sz="2400" b="1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3039" y="1261134"/>
            <a:ext cx="10283484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b="1" dirty="0" smtClean="0">
                <a:latin typeface="Times New Roman"/>
                <a:ea typeface="Calibri"/>
                <a:cs typeface="Times New Roman"/>
              </a:rPr>
              <a:t>Співпраця </a:t>
            </a:r>
            <a:r>
              <a:rPr lang="uk-UA" b="1" dirty="0">
                <a:latin typeface="Times New Roman"/>
                <a:ea typeface="Calibri"/>
                <a:cs typeface="Times New Roman"/>
              </a:rPr>
              <a:t>та відкритість</a:t>
            </a:r>
            <a:r>
              <a:rPr lang="uk-UA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встановлення відкритого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та 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довірливого зв'язку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з батьками. 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Підтримка постійного обміну інформацією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 розвиток їхньої дитини, досягненнями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труднощами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Важливо показати, що ми розуміємо почуття батьків та готові підтримати їх. Такий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підхід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допомогає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збільшити взаємоповагу та співпрацю.</a:t>
            </a:r>
          </a:p>
          <a:p>
            <a:pPr lvl="0"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Спільне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залучаємо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батьків до процесу планування програм та індивідуальних цілей для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дитини,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враховуючи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потреби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Підтримка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dirty="0" smtClean="0">
                <a:latin typeface="Times New Roman"/>
                <a:ea typeface="Calibri"/>
              </a:rPr>
              <a:t>адаємо </a:t>
            </a:r>
            <a:r>
              <a:rPr lang="uk-UA" dirty="0">
                <a:latin typeface="Times New Roman"/>
                <a:ea typeface="Calibri"/>
              </a:rPr>
              <a:t>батькам інформацію про ресурси, послуги та програми, доступні для їхньої дитини. </a:t>
            </a:r>
            <a:r>
              <a:rPr lang="uk-UA" dirty="0" err="1" smtClean="0">
                <a:latin typeface="Times New Roman"/>
                <a:ea typeface="Calibri"/>
              </a:rPr>
              <a:t>Допомогаємо</a:t>
            </a:r>
            <a:r>
              <a:rPr lang="uk-UA" dirty="0" smtClean="0">
                <a:latin typeface="Times New Roman"/>
                <a:ea typeface="Calibri"/>
              </a:rPr>
              <a:t> </a:t>
            </a:r>
            <a:r>
              <a:rPr lang="uk-UA" dirty="0">
                <a:latin typeface="Times New Roman"/>
                <a:ea typeface="Calibri"/>
              </a:rPr>
              <a:t>їм зрозуміти їхні права і можливості</a:t>
            </a:r>
            <a:r>
              <a:rPr lang="uk-UA" dirty="0" smtClean="0">
                <a:latin typeface="Times New Roman"/>
                <a:ea typeface="Calibri"/>
              </a:rPr>
              <a:t>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74" y="3929557"/>
            <a:ext cx="3524213" cy="25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69613" y="280317"/>
            <a:ext cx="517691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2000" b="1" dirty="0">
                <a:latin typeface="Times New Roman"/>
                <a:ea typeface="Calibri"/>
                <a:cs typeface="Times New Roman"/>
              </a:rPr>
              <a:t>4. Підтримка самостійності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sz="2000" dirty="0" smtClean="0">
                <a:latin typeface="Times New Roman"/>
                <a:ea typeface="Calibri"/>
                <a:cs typeface="Times New Roman"/>
              </a:rPr>
              <a:t>наші фахівці сприяють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розвитку навичок самостійності у дитини та </a:t>
            </a:r>
            <a:r>
              <a:rPr lang="uk-UA" sz="2000" dirty="0" smtClean="0">
                <a:latin typeface="Times New Roman"/>
                <a:ea typeface="Calibri"/>
                <a:cs typeface="Times New Roman"/>
              </a:rPr>
              <a:t>надають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батькам інструменти для підтримки цього процесу вдома.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2000" b="1" dirty="0">
                <a:latin typeface="Times New Roman"/>
                <a:ea typeface="Calibri"/>
                <a:cs typeface="Times New Roman"/>
              </a:rPr>
              <a:t>5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. 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Навчання батьківству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sz="2000" dirty="0" smtClean="0">
                <a:latin typeface="Times New Roman"/>
                <a:ea typeface="Calibri"/>
                <a:cs typeface="Times New Roman"/>
              </a:rPr>
              <a:t>надають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батькам можливості для навчання та розвитку навичок </a:t>
            </a:r>
            <a:r>
              <a:rPr lang="uk-UA" sz="2000" dirty="0" smtClean="0">
                <a:latin typeface="Times New Roman"/>
                <a:ea typeface="Calibri"/>
                <a:cs typeface="Times New Roman"/>
              </a:rPr>
              <a:t>батьківства дитини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з інвалідністю.</a:t>
            </a:r>
            <a:r>
              <a:rPr lang="uk-UA" sz="2000" dirty="0">
                <a:latin typeface="Times New Roman"/>
                <a:ea typeface="Calibri"/>
              </a:rPr>
              <a:t> </a:t>
            </a:r>
            <a:r>
              <a:rPr lang="uk-UA" sz="2000" dirty="0" smtClean="0">
                <a:latin typeface="Times New Roman"/>
                <a:ea typeface="Calibri"/>
              </a:rPr>
              <a:t>Організовують тренінги та консультації для </a:t>
            </a:r>
            <a:r>
              <a:rPr lang="uk-UA" sz="2000" dirty="0">
                <a:latin typeface="Times New Roman"/>
                <a:ea typeface="Calibri"/>
              </a:rPr>
              <a:t>батьків з питань розвитку дитини з інвалідністю. </a:t>
            </a:r>
            <a:endParaRPr lang="uk-UA" sz="2000" dirty="0" smtClean="0"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uk-UA" sz="2000" b="1" dirty="0" smtClean="0">
                <a:latin typeface="Times New Roman"/>
                <a:ea typeface="Calibri"/>
                <a:cs typeface="Times New Roman"/>
              </a:rPr>
              <a:t>Визнання успіхів</a:t>
            </a:r>
            <a:r>
              <a:rPr lang="uk-UA" sz="2000" dirty="0" smtClean="0">
                <a:latin typeface="Times New Roman"/>
                <a:ea typeface="Calibri"/>
                <a:cs typeface="Times New Roman"/>
              </a:rPr>
              <a:t>: підкреслюють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досягнення дитини та прогрес, який вона робить, і </a:t>
            </a:r>
            <a:r>
              <a:rPr lang="uk-UA" sz="2000" dirty="0" smtClean="0">
                <a:latin typeface="Times New Roman"/>
                <a:ea typeface="Calibri"/>
                <a:cs typeface="Times New Roman"/>
              </a:rPr>
              <a:t>висловлюють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вдячність батькам за їхню роль у цьом</a:t>
            </a:r>
            <a:r>
              <a:rPr lang="uk-UA" dirty="0">
                <a:latin typeface="Times New Roman"/>
                <a:ea typeface="Calibri"/>
                <a:cs typeface="Times New Roman"/>
              </a:rPr>
              <a:t>у.</a:t>
            </a:r>
            <a:endParaRPr lang="uk-UA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 descr="Тематичний тиждень &quot;Моя сім'я&quot; - ДНЗ №73">
            <a:extLst>
              <a:ext uri="{FF2B5EF4-FFF2-40B4-BE49-F238E27FC236}">
                <a16:creationId xmlns:a16="http://schemas.microsoft.com/office/drawing/2014/main" xmlns="" id="{E52F896B-87DA-436F-9C1B-A7CEF954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287" y="280316"/>
            <a:ext cx="4809784" cy="61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2899</TotalTime>
  <Words>1369</Words>
  <Application>Microsoft Office PowerPoint</Application>
  <PresentationFormat>Произвольный</PresentationFormat>
  <Paragraphs>94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1_Солнцестояние</vt:lpstr>
      <vt:lpstr>2_Солнцестояние</vt:lpstr>
      <vt:lpstr>«Ефективна взаємодія з батьками щодо впливу сім'ї на розвиток дитини з інвалідністю»</vt:lpstr>
      <vt:lpstr>Центр комплексної реабілітації та надання соціальних послуг для осіб з інвалідністю - реабілітаційна установа, цільовим призначенням якої є здійснення комплексу реабілітаційних заходів, спрямованих на створення умов для всебічного розвитку дітей з інвалідністю, та дітей віком до трьох років (включно), які належать до групи ризику щодо отримання інвалідності, засвоєння ними знань, умінь, навичок, досягнення і збереження їхньої максимальної незалежності, фізичних, розумових, соціальних, професійних здібностей з метою максимальної реалізації особистого потенціалу.</vt:lpstr>
      <vt:lpstr>Презентация PowerPoint</vt:lpstr>
      <vt:lpstr>«Яка сім’я – такий і я» Народна мудрість</vt:lpstr>
      <vt:lpstr>«Відповідальне батьківство – запорука щастя дитини» </vt:lpstr>
      <vt:lpstr>Презентация PowerPoint</vt:lpstr>
      <vt:lpstr>Презентация PowerPoint</vt:lpstr>
      <vt:lpstr>Принципи, які використовують наші фахівці з батьками  в процесі реабілітації дітей з інвалідністю :</vt:lpstr>
      <vt:lpstr>Презентация PowerPoint</vt:lpstr>
      <vt:lpstr>Форми роботи з батьками, які використовує Центр реабілітації дітей з інвалідністю</vt:lpstr>
      <vt:lpstr>Індивідуальні консультації</vt:lpstr>
      <vt:lpstr>Тренінги з психологом</vt:lpstr>
      <vt:lpstr>Тренінгова програма «Батьківство без стресу»</vt:lpstr>
      <vt:lpstr>Тренінг «Я  супермама» </vt:lpstr>
      <vt:lpstr>Презентация PowerPoint</vt:lpstr>
      <vt:lpstr>Заняття з елементами тренінгу: «Стресостійкість або як «не розсипатись» під час війни». </vt:lpstr>
      <vt:lpstr>Презентация PowerPoint</vt:lpstr>
      <vt:lpstr>Курс управління стресом «Самодопомога Плюс».</vt:lpstr>
      <vt:lpstr>Майстер-класи </vt:lpstr>
      <vt:lpstr>Презентация PowerPoint</vt:lpstr>
      <vt:lpstr>Майстер-клас «Янгол життя»</vt:lpstr>
      <vt:lpstr>Виїздні екскурсії </vt:lpstr>
      <vt:lpstr>Презентация PowerPoint</vt:lpstr>
      <vt:lpstr>Екскурсії до Дендропарку</vt:lpstr>
      <vt:lpstr>Екскурсія до центру розваг «Crazy Land» </vt:lpstr>
      <vt:lpstr>Екскурсії до Реабілітаційного центру "Hippos"</vt:lpstr>
      <vt:lpstr>      Відпочинок біля річки</vt:lpstr>
      <vt:lpstr>Відвідування бібліотек і музеїв</vt:lpstr>
      <vt:lpstr>Проведення свят</vt:lpstr>
      <vt:lpstr>Презентация PowerPoint</vt:lpstr>
      <vt:lpstr>Веселі розваги</vt:lpstr>
      <vt:lpstr>Ми піклуємося про наше здоров҆я! </vt:lpstr>
      <vt:lpstr>Висновок </vt:lpstr>
      <vt:lpstr>Джерела інформації: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Яке значення має для людини сім'я.</dc:title>
  <dc:creator>Шпаковские</dc:creator>
  <cp:lastModifiedBy>Ksysha</cp:lastModifiedBy>
  <cp:revision>95</cp:revision>
  <dcterms:created xsi:type="dcterms:W3CDTF">2020-11-22T20:37:41Z</dcterms:created>
  <dcterms:modified xsi:type="dcterms:W3CDTF">2024-04-09T08:11:43Z</dcterms:modified>
</cp:coreProperties>
</file>