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7" r:id="rId7"/>
    <p:sldId id="266" r:id="rId8"/>
    <p:sldId id="271" r:id="rId9"/>
    <p:sldId id="273" r:id="rId10"/>
    <p:sldId id="278" r:id="rId11"/>
    <p:sldId id="268" r:id="rId12"/>
    <p:sldId id="269" r:id="rId13"/>
    <p:sldId id="275" r:id="rId14"/>
    <p:sldId id="280" r:id="rId15"/>
    <p:sldId id="276" r:id="rId16"/>
    <p:sldId id="277" r:id="rId17"/>
    <p:sldId id="272" r:id="rId18"/>
    <p:sldId id="281" r:id="rId19"/>
    <p:sldId id="282" r:id="rId20"/>
    <p:sldId id="283" r:id="rId21"/>
    <p:sldId id="285" r:id="rId22"/>
    <p:sldId id="279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 snapToGrid="0">
      <p:cViewPr varScale="1">
        <p:scale>
          <a:sx n="65" d="100"/>
          <a:sy n="65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3AD8-9AFE-4AA5-BEA2-73AD6FA70064}" type="doc">
      <dgm:prSet loTypeId="urn:microsoft.com/office/officeart/2005/8/layout/equation2" loCatId="process" qsTypeId="urn:microsoft.com/office/officeart/2005/8/quickstyle/simple5" qsCatId="simple" csTypeId="urn:microsoft.com/office/officeart/2005/8/colors/colorful3" csCatId="colorful" phldr="1"/>
      <dgm:spPr/>
    </dgm:pt>
    <dgm:pt modelId="{632D83C5-C5F0-4F50-8DB7-FE9261AF26DD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Створене інклюзивне середовище</a:t>
          </a:r>
          <a:endParaRPr lang="uk-UA" dirty="0">
            <a:solidFill>
              <a:schemeClr val="accent2">
                <a:lumMod val="75000"/>
              </a:schemeClr>
            </a:solidFill>
          </a:endParaRPr>
        </a:p>
      </dgm:t>
    </dgm:pt>
    <dgm:pt modelId="{E5B57739-F697-4DE6-9FEF-6CC4013B7305}" type="parTrans" cxnId="{463C7C4D-2799-4172-A497-D18BF4ED5C72}">
      <dgm:prSet/>
      <dgm:spPr/>
      <dgm:t>
        <a:bodyPr/>
        <a:lstStyle/>
        <a:p>
          <a:endParaRPr lang="uk-UA"/>
        </a:p>
      </dgm:t>
    </dgm:pt>
    <dgm:pt modelId="{12F54832-1FAC-4688-AC8C-DB90CC2FED36}" type="sibTrans" cxnId="{463C7C4D-2799-4172-A497-D18BF4ED5C72}">
      <dgm:prSet/>
      <dgm:spPr/>
      <dgm:t>
        <a:bodyPr/>
        <a:lstStyle/>
        <a:p>
          <a:endParaRPr lang="uk-UA"/>
        </a:p>
      </dgm:t>
    </dgm:pt>
    <dgm:pt modelId="{9EC3200B-21D3-4A77-A3EB-6B7549B12046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Педагог може надавати необхідну підтримку  </a:t>
          </a:r>
          <a:endParaRPr lang="uk-UA" dirty="0">
            <a:solidFill>
              <a:schemeClr val="accent2">
                <a:lumMod val="75000"/>
              </a:schemeClr>
            </a:solidFill>
          </a:endParaRPr>
        </a:p>
      </dgm:t>
    </dgm:pt>
    <dgm:pt modelId="{CD0B1201-5611-47F3-B641-0EF0DAB18A14}" type="parTrans" cxnId="{2CCCB95D-B78F-44D4-A3C3-BB7AB62AD9D8}">
      <dgm:prSet/>
      <dgm:spPr/>
      <dgm:t>
        <a:bodyPr/>
        <a:lstStyle/>
        <a:p>
          <a:endParaRPr lang="uk-UA"/>
        </a:p>
      </dgm:t>
    </dgm:pt>
    <dgm:pt modelId="{BE359C4F-7BE7-4301-A237-4E5A623EAA04}" type="sibTrans" cxnId="{2CCCB95D-B78F-44D4-A3C3-BB7AB62AD9D8}">
      <dgm:prSet/>
      <dgm:spPr/>
      <dgm:t>
        <a:bodyPr/>
        <a:lstStyle/>
        <a:p>
          <a:endParaRPr lang="uk-UA"/>
        </a:p>
      </dgm:t>
    </dgm:pt>
    <dgm:pt modelId="{60667026-A4EB-4D97-851C-9CF382A6330B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Відкриваємо інклюзивні групи/класи в закладах освіти</a:t>
          </a:r>
          <a:endParaRPr lang="uk-UA" dirty="0">
            <a:solidFill>
              <a:schemeClr val="accent2">
                <a:lumMod val="75000"/>
              </a:schemeClr>
            </a:solidFill>
          </a:endParaRPr>
        </a:p>
      </dgm:t>
    </dgm:pt>
    <dgm:pt modelId="{4EC3212E-1B41-4EAD-B217-3464E9D0BA6E}" type="parTrans" cxnId="{2DF65C26-AD21-4C1E-97C2-C6B0319A9EC6}">
      <dgm:prSet/>
      <dgm:spPr/>
      <dgm:t>
        <a:bodyPr/>
        <a:lstStyle/>
        <a:p>
          <a:endParaRPr lang="uk-UA"/>
        </a:p>
      </dgm:t>
    </dgm:pt>
    <dgm:pt modelId="{71CF4740-3199-4634-AECF-AD3838F61AEB}" type="sibTrans" cxnId="{2DF65C26-AD21-4C1E-97C2-C6B0319A9EC6}">
      <dgm:prSet/>
      <dgm:spPr/>
      <dgm:t>
        <a:bodyPr/>
        <a:lstStyle/>
        <a:p>
          <a:endParaRPr lang="uk-UA"/>
        </a:p>
      </dgm:t>
    </dgm:pt>
    <dgm:pt modelId="{0361113D-6E7B-4B65-ACAD-4477221A54B4}" type="pres">
      <dgm:prSet presAssocID="{DDFE3AD8-9AFE-4AA5-BEA2-73AD6FA70064}" presName="Name0" presStyleCnt="0">
        <dgm:presLayoutVars>
          <dgm:dir/>
          <dgm:resizeHandles val="exact"/>
        </dgm:presLayoutVars>
      </dgm:prSet>
      <dgm:spPr/>
    </dgm:pt>
    <dgm:pt modelId="{280E66B9-C225-4B2D-93FB-0DA06C01EA6B}" type="pres">
      <dgm:prSet presAssocID="{DDFE3AD8-9AFE-4AA5-BEA2-73AD6FA70064}" presName="vNodes" presStyleCnt="0"/>
      <dgm:spPr/>
    </dgm:pt>
    <dgm:pt modelId="{597302B5-F266-4573-93A6-8BEDD7BBA278}" type="pres">
      <dgm:prSet presAssocID="{632D83C5-C5F0-4F50-8DB7-FE9261AF26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C073C5-9333-47AF-B1FF-03C027C8A4ED}" type="pres">
      <dgm:prSet presAssocID="{12F54832-1FAC-4688-AC8C-DB90CC2FED36}" presName="spacerT" presStyleCnt="0"/>
      <dgm:spPr/>
    </dgm:pt>
    <dgm:pt modelId="{4F513098-5E82-4B15-ACCC-A2F957998774}" type="pres">
      <dgm:prSet presAssocID="{12F54832-1FAC-4688-AC8C-DB90CC2FED36}" presName="sibTrans" presStyleLbl="sibTrans2D1" presStyleIdx="0" presStyleCnt="2"/>
      <dgm:spPr/>
      <dgm:t>
        <a:bodyPr/>
        <a:lstStyle/>
        <a:p>
          <a:endParaRPr lang="uk-UA"/>
        </a:p>
      </dgm:t>
    </dgm:pt>
    <dgm:pt modelId="{0D535E5A-EDB4-4ABF-8D19-CE90F7685484}" type="pres">
      <dgm:prSet presAssocID="{12F54832-1FAC-4688-AC8C-DB90CC2FED36}" presName="spacerB" presStyleCnt="0"/>
      <dgm:spPr/>
    </dgm:pt>
    <dgm:pt modelId="{03151C58-9CFD-4846-B8AD-27F87AA2FE2E}" type="pres">
      <dgm:prSet presAssocID="{9EC3200B-21D3-4A77-A3EB-6B7549B120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EC29A4-6A6D-4C5C-804F-5A4CAA706656}" type="pres">
      <dgm:prSet presAssocID="{DDFE3AD8-9AFE-4AA5-BEA2-73AD6FA70064}" presName="sibTransLast" presStyleLbl="sibTrans2D1" presStyleIdx="1" presStyleCnt="2"/>
      <dgm:spPr/>
      <dgm:t>
        <a:bodyPr/>
        <a:lstStyle/>
        <a:p>
          <a:endParaRPr lang="uk-UA"/>
        </a:p>
      </dgm:t>
    </dgm:pt>
    <dgm:pt modelId="{28E04E4B-8CC0-4FAE-8B7E-3F36C7938B7D}" type="pres">
      <dgm:prSet presAssocID="{DDFE3AD8-9AFE-4AA5-BEA2-73AD6FA70064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AB866D7E-AFBA-47C1-8FD8-0617BFC45609}" type="pres">
      <dgm:prSet presAssocID="{DDFE3AD8-9AFE-4AA5-BEA2-73AD6FA7006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E56D83E-D27F-4F88-AA21-8B70D194AD34}" type="presOf" srcId="{60667026-A4EB-4D97-851C-9CF382A6330B}" destId="{AB866D7E-AFBA-47C1-8FD8-0617BFC45609}" srcOrd="0" destOrd="0" presId="urn:microsoft.com/office/officeart/2005/8/layout/equation2"/>
    <dgm:cxn modelId="{2DF65C26-AD21-4C1E-97C2-C6B0319A9EC6}" srcId="{DDFE3AD8-9AFE-4AA5-BEA2-73AD6FA70064}" destId="{60667026-A4EB-4D97-851C-9CF382A6330B}" srcOrd="2" destOrd="0" parTransId="{4EC3212E-1B41-4EAD-B217-3464E9D0BA6E}" sibTransId="{71CF4740-3199-4634-AECF-AD3838F61AEB}"/>
    <dgm:cxn modelId="{A039BFC1-62EC-4237-95A5-EAEF11C07994}" type="presOf" srcId="{DDFE3AD8-9AFE-4AA5-BEA2-73AD6FA70064}" destId="{0361113D-6E7B-4B65-ACAD-4477221A54B4}" srcOrd="0" destOrd="0" presId="urn:microsoft.com/office/officeart/2005/8/layout/equation2"/>
    <dgm:cxn modelId="{4C935396-357E-499D-B580-42942C198571}" type="presOf" srcId="{632D83C5-C5F0-4F50-8DB7-FE9261AF26DD}" destId="{597302B5-F266-4573-93A6-8BEDD7BBA278}" srcOrd="0" destOrd="0" presId="urn:microsoft.com/office/officeart/2005/8/layout/equation2"/>
    <dgm:cxn modelId="{2CCCB95D-B78F-44D4-A3C3-BB7AB62AD9D8}" srcId="{DDFE3AD8-9AFE-4AA5-BEA2-73AD6FA70064}" destId="{9EC3200B-21D3-4A77-A3EB-6B7549B12046}" srcOrd="1" destOrd="0" parTransId="{CD0B1201-5611-47F3-B641-0EF0DAB18A14}" sibTransId="{BE359C4F-7BE7-4301-A237-4E5A623EAA04}"/>
    <dgm:cxn modelId="{673D7CA4-3F2F-4731-8AFF-D298829D1FAD}" type="presOf" srcId="{BE359C4F-7BE7-4301-A237-4E5A623EAA04}" destId="{81EC29A4-6A6D-4C5C-804F-5A4CAA706656}" srcOrd="0" destOrd="0" presId="urn:microsoft.com/office/officeart/2005/8/layout/equation2"/>
    <dgm:cxn modelId="{463C7C4D-2799-4172-A497-D18BF4ED5C72}" srcId="{DDFE3AD8-9AFE-4AA5-BEA2-73AD6FA70064}" destId="{632D83C5-C5F0-4F50-8DB7-FE9261AF26DD}" srcOrd="0" destOrd="0" parTransId="{E5B57739-F697-4DE6-9FEF-6CC4013B7305}" sibTransId="{12F54832-1FAC-4688-AC8C-DB90CC2FED36}"/>
    <dgm:cxn modelId="{C3D441DF-BE8B-46C3-A35A-D4FBB0F5A3C1}" type="presOf" srcId="{12F54832-1FAC-4688-AC8C-DB90CC2FED36}" destId="{4F513098-5E82-4B15-ACCC-A2F957998774}" srcOrd="0" destOrd="0" presId="urn:microsoft.com/office/officeart/2005/8/layout/equation2"/>
    <dgm:cxn modelId="{A20982AE-76E9-41D3-8C5A-CE19CA6CA8E0}" type="presOf" srcId="{9EC3200B-21D3-4A77-A3EB-6B7549B12046}" destId="{03151C58-9CFD-4846-B8AD-27F87AA2FE2E}" srcOrd="0" destOrd="0" presId="urn:microsoft.com/office/officeart/2005/8/layout/equation2"/>
    <dgm:cxn modelId="{8F69BF1B-841F-421D-91F0-C01C5CBE6A28}" type="presOf" srcId="{BE359C4F-7BE7-4301-A237-4E5A623EAA04}" destId="{28E04E4B-8CC0-4FAE-8B7E-3F36C7938B7D}" srcOrd="1" destOrd="0" presId="urn:microsoft.com/office/officeart/2005/8/layout/equation2"/>
    <dgm:cxn modelId="{D1E3D8FA-09FF-40DF-98B6-21F580A67B79}" type="presParOf" srcId="{0361113D-6E7B-4B65-ACAD-4477221A54B4}" destId="{280E66B9-C225-4B2D-93FB-0DA06C01EA6B}" srcOrd="0" destOrd="0" presId="urn:microsoft.com/office/officeart/2005/8/layout/equation2"/>
    <dgm:cxn modelId="{ABEB1183-27D5-4DA6-966C-CFC8BA69B489}" type="presParOf" srcId="{280E66B9-C225-4B2D-93FB-0DA06C01EA6B}" destId="{597302B5-F266-4573-93A6-8BEDD7BBA278}" srcOrd="0" destOrd="0" presId="urn:microsoft.com/office/officeart/2005/8/layout/equation2"/>
    <dgm:cxn modelId="{EFF51A3F-CC7F-4AD9-B82E-32DDF09F94C3}" type="presParOf" srcId="{280E66B9-C225-4B2D-93FB-0DA06C01EA6B}" destId="{21C073C5-9333-47AF-B1FF-03C027C8A4ED}" srcOrd="1" destOrd="0" presId="urn:microsoft.com/office/officeart/2005/8/layout/equation2"/>
    <dgm:cxn modelId="{45DAF506-FD00-4D97-9DD3-91B3C7AAE1B1}" type="presParOf" srcId="{280E66B9-C225-4B2D-93FB-0DA06C01EA6B}" destId="{4F513098-5E82-4B15-ACCC-A2F957998774}" srcOrd="2" destOrd="0" presId="urn:microsoft.com/office/officeart/2005/8/layout/equation2"/>
    <dgm:cxn modelId="{39BDFEB8-6D55-4696-A1F1-0D7CEDCC6F6D}" type="presParOf" srcId="{280E66B9-C225-4B2D-93FB-0DA06C01EA6B}" destId="{0D535E5A-EDB4-4ABF-8D19-CE90F7685484}" srcOrd="3" destOrd="0" presId="urn:microsoft.com/office/officeart/2005/8/layout/equation2"/>
    <dgm:cxn modelId="{10386489-7B8A-4029-94C1-3547EF9710F8}" type="presParOf" srcId="{280E66B9-C225-4B2D-93FB-0DA06C01EA6B}" destId="{03151C58-9CFD-4846-B8AD-27F87AA2FE2E}" srcOrd="4" destOrd="0" presId="urn:microsoft.com/office/officeart/2005/8/layout/equation2"/>
    <dgm:cxn modelId="{22AE0AEA-A4DC-479C-B540-FCAD1E526E7F}" type="presParOf" srcId="{0361113D-6E7B-4B65-ACAD-4477221A54B4}" destId="{81EC29A4-6A6D-4C5C-804F-5A4CAA706656}" srcOrd="1" destOrd="0" presId="urn:microsoft.com/office/officeart/2005/8/layout/equation2"/>
    <dgm:cxn modelId="{EE435C30-FE88-475D-88AB-B4B51116912D}" type="presParOf" srcId="{81EC29A4-6A6D-4C5C-804F-5A4CAA706656}" destId="{28E04E4B-8CC0-4FAE-8B7E-3F36C7938B7D}" srcOrd="0" destOrd="0" presId="urn:microsoft.com/office/officeart/2005/8/layout/equation2"/>
    <dgm:cxn modelId="{1927693E-967A-45B8-815A-DA795E0D6605}" type="presParOf" srcId="{0361113D-6E7B-4B65-ACAD-4477221A54B4}" destId="{AB866D7E-AFBA-47C1-8FD8-0617BFC45609}" srcOrd="2" destOrd="0" presId="urn:microsoft.com/office/officeart/2005/8/layout/equation2"/>
  </dgm:cxnLst>
  <dgm:bg>
    <a:solidFill>
      <a:schemeClr val="bg2"/>
    </a:solidFill>
    <a:effectLst/>
  </dgm:bg>
  <dgm:whole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F535C-03F9-47BC-B26F-2795A12E2921}" type="datetimeFigureOut">
              <a:rPr lang="uk-UA" smtClean="0"/>
              <a:t>08.04.2024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FAF9A-23C8-4DB5-9F53-1F8CF44BB8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15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AF9A-23C8-4DB5-9F53-1F8CF44BB89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76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AF9A-23C8-4DB5-9F53-1F8CF44BB893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55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AF9A-23C8-4DB5-9F53-1F8CF44BB893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28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AF9A-23C8-4DB5-9F53-1F8CF44BB893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32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4D792B1F-855B-FC83-1023-94C0976E9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EF359D7C-AC03-77FE-CA1D-B96B46B08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9AA487F-3729-4692-1A21-35558A2D8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4B8E19A-569B-855B-EBF8-C02F2998A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9557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xmlns="" id="{4A781A8E-199F-1F48-C80E-B6501B563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1C6679A-1B60-DCCD-7295-255649B92C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xmlns="" id="{1C466053-4CA7-4CBB-C1D2-19FE899BE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100480F-88D3-CF82-FAF8-9527C86B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xmlns="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xmlns="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9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05A86D8-26B0-1ADB-0CE2-B445D2A28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3A68E8B-64DF-46D3-2FA2-4BBBBF8BFB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xmlns="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CE52DCD-6B80-A17A-B12C-76D628BAF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0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CADEA8BB-3550-ABDA-99A6-455084D5D4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0A8F0DB-3D3D-DC0F-84AC-4386B58AD6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xmlns="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CEC2E35B-5EFD-B330-984C-15A012C90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8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686C03E6-655F-A394-4461-7BC878C418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BF7A62BA-11D3-585A-8CBD-5E0FB4DE5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E1AE81E-772F-B009-AF15-C0FC06051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xmlns="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2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и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DCC72F6-C144-5508-40C5-E1B3FC085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FF76D2EA-2C6E-B0B2-DC0D-F9EF636E5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0315871-F40F-D512-8E3F-B40F36BD4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0C11C1A-EFCF-278A-D083-93F07D4DEA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9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941984E2-3225-05D3-3A3D-9D5F5840E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70813B7-403A-9A3E-5E5C-44C1680DE4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A7BB3C1-4B05-D5B3-C61C-1CD390CEE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CE6955A7-F39A-1FBB-FF32-C6F0E3289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2475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ED90D1-D640-D115-6711-35DE812FC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8D9EAE4-01F5-6C99-C91E-BF0FD0CD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2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D24A04BE-9BA3-80DD-EE68-A8B8BA0853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E4F6A04-3331-D4C7-3EAE-0F69B48A7C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0587ACFB-02E0-79F1-D5B0-E8B18598D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412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639877-C4A6-4E44-C600-FE3C6CD5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0439AA5-A7EE-A20E-BB67-D356776D0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9E752F7-61F0-6779-9E8E-3541BFF7D2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6FD0E545-8D0D-B848-836A-23CEBCD6B0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7114E853-6F7C-9899-77FD-0E77D0A86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69002426-033B-400A-C519-AF4C659C4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9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90FA743D-BDB5-4069-7325-E91CA7BC3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2FE03F25-D589-68A8-30C7-175547B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CB19B63-2AAF-E86D-D7F1-B659DB36B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3712F38-4391-A499-56E2-8F095A50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69819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xmlns="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A3F1B258-8FBC-06A8-3A1F-466CEEDBBE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BAD4AF0-64CE-5C0E-5440-00F8FC6B3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36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CD020E-88CF-303D-F947-8EE980AC8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xmlns="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B31668E-263B-8FB1-9DBB-25F22BB44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0972DA96-A413-EF87-50D3-D8EF54FD9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20AE86F9-DD66-DE05-383C-6220D559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xmlns="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03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A994521-4157-D242-5242-0C3BD99E8EA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c\Downloads\486%20(3).pdf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lib.iitta.gov.ua/711313/1/%D0%86%D0%BD%D0%BA%D0%BB%D1%8E%D0%B7%D0%B8%D0%B2%D0%BD%D0%B5%20%D0%BD%D0%B0%D0%B2%D1%87%D0%B0%D0%BD%D0%BD%D1%8F-%20%D0%B2%D0%B8%D0%B1%D1%96%D1%80%20%D0%B1%D0%B0%D1%82%D1%8C%D0%BA%D1%96%D0%B2.pdf" TargetMode="External"/><Relationship Id="rId5" Type="http://schemas.openxmlformats.org/officeDocument/2006/relationships/hyperlink" Target="https://www.youtube.com/watch?v=PG-PjFvsTdE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Strateh.plan.diyalnosti.MON.do.2027.roku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2500009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педагога в інклюзивному освітньому середовищі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5625" y="5380672"/>
            <a:ext cx="5606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БРАЖНІКОВА, методист ресурсного центру підтримки інклюзивної освіти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омунального закладу «Кіровоградський обласний інститут післядипломної педагогічної освіти 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Василя Сухомлинського»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95" y="543598"/>
            <a:ext cx="10145541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7" y="0"/>
            <a:ext cx="6299200" cy="986971"/>
          </a:xfrm>
        </p:spPr>
        <p:txBody>
          <a:bodyPr/>
          <a:lstStyle/>
          <a:p>
            <a:r>
              <a:rPr lang="uk-UA" sz="3600" b="1" i="1" dirty="0" smtClean="0"/>
              <a:t>Заклад дошкільної освіти</a:t>
            </a:r>
            <a:endParaRPr lang="uk-UA" sz="36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1"/>
          </p:nvPr>
        </p:nvSpPr>
        <p:spPr>
          <a:xfrm>
            <a:off x="914400" y="2039113"/>
            <a:ext cx="4576953" cy="241677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Дитина із визначеними особливими освітніми потребами. </a:t>
            </a:r>
            <a:endParaRPr lang="uk-UA" sz="2800" b="1" i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24167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Дитина без визначених особливих освітніх потреб. 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15452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4731" t="1707" r="6870" b="2860"/>
          <a:stretch/>
        </p:blipFill>
        <p:spPr>
          <a:xfrm>
            <a:off x="6370381" y="662068"/>
            <a:ext cx="4020458" cy="5727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93" y="662068"/>
            <a:ext cx="5096339" cy="57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70" y="790677"/>
            <a:ext cx="8621328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414" t="-1" r="-294" b="-55392"/>
          <a:stretch/>
        </p:blipFill>
        <p:spPr>
          <a:xfrm>
            <a:off x="165370" y="116732"/>
            <a:ext cx="10009762" cy="1017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7" y="0"/>
            <a:ext cx="6299200" cy="986971"/>
          </a:xfrm>
        </p:spPr>
        <p:txBody>
          <a:bodyPr/>
          <a:lstStyle/>
          <a:p>
            <a:r>
              <a:rPr lang="uk-UA" sz="3600" b="1" i="1" dirty="0" smtClean="0"/>
              <a:t>Заклад дошкільної освіти</a:t>
            </a:r>
            <a:endParaRPr lang="uk-UA" sz="36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1"/>
          </p:nvPr>
        </p:nvSpPr>
        <p:spPr>
          <a:xfrm>
            <a:off x="914400" y="2039113"/>
            <a:ext cx="4576953" cy="241677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Дитина із визначеними особливими освітніми потребами. </a:t>
            </a:r>
            <a:endParaRPr lang="uk-UA" sz="2800" b="1" i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24167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Дитина без визначених особливих освітніх потреб. 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19571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5" y="117901"/>
            <a:ext cx="3180622" cy="491855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05246" y="5242172"/>
            <a:ext cx="3180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3" action="ppaction://hlinkfile"/>
              </a:rPr>
              <a:t>file:///C:/Users/pc/Downloads/486%20(3).</a:t>
            </a:r>
            <a:r>
              <a:rPr lang="en-US" dirty="0" smtClean="0">
                <a:solidFill>
                  <a:srgbClr val="00B0F0"/>
                </a:solidFill>
                <a:hlinkClick r:id="rId3" action="ppaction://hlinkfile"/>
              </a:rPr>
              <a:t>pdf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482" y="219502"/>
            <a:ext cx="4411290" cy="257267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3634483" y="2998444"/>
            <a:ext cx="441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rgbClr val="00B0F0"/>
                </a:solidFill>
                <a:hlinkClick r:id="rId5"/>
              </a:rPr>
              <a:t>www.youtube.com/watch?v=PG-PjFvsTdE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358743" y="4475243"/>
            <a:ext cx="4833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https://lib.iitta.gov.ua/711313/1/%D0%86%D0%BD%D0%BA%D0%BB%D1%8E%D0%B7%D0%B8%D0%B2%D0%BD%D0%B5%20%D0%BD%D0%B0%D0%B2%D1%87%D0%B0%D0%BD%D0%BD%D1%8F-%</a:t>
            </a:r>
            <a:r>
              <a:rPr lang="en-US" dirty="0" smtClean="0">
                <a:hlinkClick r:id="rId6"/>
              </a:rPr>
              <a:t>20%D0%B2%D0%B8%D0%B1%D1%96%D1%80%20%D0%B1%D0%B0%D1%82%D1%8C%D0%BA%D1%96%D0%B2.pdf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0039" y="0"/>
            <a:ext cx="3070663" cy="43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6" y="0"/>
            <a:ext cx="8475853" cy="986971"/>
          </a:xfrm>
        </p:spPr>
        <p:txBody>
          <a:bodyPr/>
          <a:lstStyle/>
          <a:p>
            <a:r>
              <a:rPr lang="uk-UA" sz="3600" b="1" i="1" dirty="0" smtClean="0"/>
              <a:t>Заклад загальної середньо освіти </a:t>
            </a:r>
            <a:endParaRPr lang="uk-UA" sz="36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1"/>
          </p:nvPr>
        </p:nvSpPr>
        <p:spPr>
          <a:xfrm>
            <a:off x="6372260" y="2198768"/>
            <a:ext cx="5432807" cy="265934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Дитина з порушеннями зорової/слухової функції/опорно-рухового апарату</a:t>
            </a:r>
            <a:endParaRPr lang="uk-UA" sz="2800" b="1" i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2"/>
          </p:nvPr>
        </p:nvSpPr>
        <p:spPr>
          <a:xfrm>
            <a:off x="305290" y="2198768"/>
            <a:ext cx="5834253" cy="265934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Дитина із затримкою психічного розвитку/загальним </a:t>
            </a:r>
            <a:r>
              <a:rPr lang="uk-UA" sz="2800" b="1" i="1" smtClean="0"/>
              <a:t>недорозвиненням мовлення/проявами </a:t>
            </a:r>
            <a:r>
              <a:rPr lang="uk-UA" sz="2800" b="1" i="1" dirty="0" smtClean="0"/>
              <a:t>агресивної поведінки 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9814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657" y="754743"/>
            <a:ext cx="10000343" cy="5827486"/>
          </a:xfrm>
        </p:spPr>
        <p:txBody>
          <a:bodyPr/>
          <a:lstStyle/>
          <a:p>
            <a:pPr algn="l"/>
            <a:r>
              <a:rPr lang="uk-UA" sz="4400" dirty="0" smtClean="0"/>
              <a:t>Корекційно-</a:t>
            </a:r>
            <a:r>
              <a:rPr lang="uk-UA" sz="4400" dirty="0" err="1" smtClean="0"/>
              <a:t>розвиткова</a:t>
            </a:r>
            <a:r>
              <a:rPr lang="uk-UA" sz="4400" dirty="0" smtClean="0"/>
              <a:t> робота має:</a:t>
            </a:r>
            <a:br>
              <a:rPr lang="uk-UA" sz="44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1) бути спрямована на виправлення і  розвиток;</a:t>
            </a:r>
            <a:br>
              <a:rPr lang="uk-UA" sz="3200" dirty="0" smtClean="0"/>
            </a:br>
            <a:r>
              <a:rPr lang="uk-UA" sz="3200" dirty="0" smtClean="0"/>
              <a:t>2) створювати умови для ефективного формування тих психічних функцій, що розвиваються в поточний період дитинства;</a:t>
            </a:r>
            <a:br>
              <a:rPr lang="uk-UA" sz="3200" dirty="0" smtClean="0"/>
            </a:br>
            <a:r>
              <a:rPr lang="uk-UA" sz="3200" dirty="0" smtClean="0"/>
              <a:t>3) сприяти формуванню передумов для благополучного розвитку на наступному віковому етапі;</a:t>
            </a:r>
            <a:br>
              <a:rPr lang="uk-UA" sz="3200" dirty="0" smtClean="0"/>
            </a:br>
            <a:r>
              <a:rPr lang="uk-UA" sz="3200" dirty="0" smtClean="0"/>
              <a:t>4) бути спрямована на гармонізацію особистісного розвитку дитини на конкретному віковому етапі.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9642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6" y="0"/>
            <a:ext cx="8475853" cy="986971"/>
          </a:xfrm>
        </p:spPr>
        <p:txBody>
          <a:bodyPr/>
          <a:lstStyle/>
          <a:p>
            <a:r>
              <a:rPr lang="uk-UA" sz="3600" b="1" i="1" dirty="0" smtClean="0"/>
              <a:t>Заклад загальної середньо освіти </a:t>
            </a:r>
            <a:endParaRPr lang="uk-UA" sz="36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1"/>
          </p:nvPr>
        </p:nvSpPr>
        <p:spPr>
          <a:xfrm>
            <a:off x="6372260" y="2198768"/>
            <a:ext cx="5432807" cy="265934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Дитина з порушеннями зорової/слухової функції/опорно-рухового апарату</a:t>
            </a:r>
            <a:endParaRPr lang="uk-UA" sz="2800" b="1" i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2"/>
          </p:nvPr>
        </p:nvSpPr>
        <p:spPr>
          <a:xfrm>
            <a:off x="305290" y="2198768"/>
            <a:ext cx="5834253" cy="265934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Дитина із затримкою психічного розвитку/загальним </a:t>
            </a:r>
            <a:r>
              <a:rPr lang="uk-UA" sz="2800" b="1" i="1" smtClean="0"/>
              <a:t>недорозвиненням мовлення/проявами </a:t>
            </a:r>
            <a:r>
              <a:rPr lang="uk-UA" sz="2800" b="1" i="1" dirty="0" smtClean="0"/>
              <a:t>агресивної поведінки 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28520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43" r="1445"/>
          <a:stretch/>
        </p:blipFill>
        <p:spPr>
          <a:xfrm>
            <a:off x="0" y="791"/>
            <a:ext cx="4891314" cy="684995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121225" y="6081040"/>
            <a:ext cx="6096000" cy="646331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mon.gov.ua/storage/app/media/Strateh.plan.diyalnosti.MON.do.2027.roku.pdf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370" y="1907846"/>
            <a:ext cx="8263330" cy="4642377"/>
          </a:xfrm>
          <a:prstGeom prst="rect">
            <a:avLst/>
          </a:prstGeom>
        </p:spPr>
      </p:pic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5" t="186" r="7534" b="373"/>
          <a:stretch/>
        </p:blipFill>
        <p:spPr>
          <a:xfrm>
            <a:off x="8428700" y="0"/>
            <a:ext cx="3763300" cy="5175115"/>
          </a:xfrm>
        </p:spPr>
      </p:pic>
      <p:sp>
        <p:nvSpPr>
          <p:cNvPr id="4" name="Прямокутник 3"/>
          <p:cNvSpPr/>
          <p:nvPr/>
        </p:nvSpPr>
        <p:spPr>
          <a:xfrm>
            <a:off x="9698313" y="0"/>
            <a:ext cx="2377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https://vinps.vn.ua/?p=2197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8715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871" y="807398"/>
            <a:ext cx="9251005" cy="1750978"/>
          </a:xfrm>
        </p:spPr>
        <p:txBody>
          <a:bodyPr/>
          <a:lstStyle/>
          <a:p>
            <a:pPr algn="ctr"/>
            <a:r>
              <a:rPr lang="uk-UA" dirty="0" smtClean="0"/>
              <a:t>Навчання дітей </a:t>
            </a:r>
            <a:br>
              <a:rPr lang="uk-UA" dirty="0" smtClean="0"/>
            </a:br>
            <a:r>
              <a:rPr lang="uk-UA" dirty="0" smtClean="0"/>
              <a:t>у спеціальних закладах </a:t>
            </a:r>
            <a:r>
              <a:rPr lang="uk-UA" dirty="0"/>
              <a:t>о</a:t>
            </a:r>
            <a:r>
              <a:rPr lang="uk-UA" dirty="0" smtClean="0"/>
              <a:t>світи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5" y="2531392"/>
            <a:ext cx="5587228" cy="4190422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5733143" y="4967488"/>
            <a:ext cx="6458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/>
              <a:t>Діти з </a:t>
            </a:r>
            <a:r>
              <a:rPr lang="uk-UA" i="1" dirty="0" smtClean="0"/>
              <a:t>особливими освітніми потребами також </a:t>
            </a:r>
            <a:r>
              <a:rPr lang="uk-UA" i="1" dirty="0"/>
              <a:t>хочуть жити, усміхатися і бачити у відповідь посмішку; хочуть, щоб до них зверталися, розмовляли і вислуховували; хочуть розвиватися, вчитися, робити щось нове; хочуть радіти </a:t>
            </a:r>
            <a:r>
              <a:rPr lang="uk-UA" i="1" dirty="0" smtClean="0"/>
              <a:t>життю; </a:t>
            </a:r>
            <a:r>
              <a:rPr lang="uk-UA" i="1" dirty="0"/>
              <a:t>хочуть розділяти радість життя з іншими.</a:t>
            </a:r>
          </a:p>
        </p:txBody>
      </p:sp>
    </p:spTree>
    <p:extLst>
      <p:ext uri="{BB962C8B-B14F-4D97-AF65-F5344CB8AC3E}">
        <p14:creationId xmlns:p14="http://schemas.microsoft.com/office/powerpoint/2010/main" val="7094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uk-UA" i="1" dirty="0" smtClean="0"/>
              <a:t>Запитання…</a:t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/>
              <a:t> </a:t>
            </a:r>
            <a:r>
              <a:rPr lang="uk-UA" i="1" dirty="0" smtClean="0"/>
              <a:t>                   Коментарі…</a:t>
            </a:r>
            <a:br>
              <a:rPr lang="uk-UA" i="1" dirty="0" smtClean="0"/>
            </a:br>
            <a:r>
              <a:rPr lang="uk-UA" i="1" dirty="0" smtClean="0"/>
              <a:t>                           </a:t>
            </a:r>
            <a:br>
              <a:rPr lang="uk-UA" i="1" dirty="0" smtClean="0"/>
            </a:br>
            <a:r>
              <a:rPr lang="uk-UA" i="1" dirty="0"/>
              <a:t> </a:t>
            </a:r>
            <a:r>
              <a:rPr lang="uk-UA" i="1" dirty="0" smtClean="0"/>
              <a:t>                                    Побажання…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5174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8" t="1072"/>
          <a:stretch/>
        </p:blipFill>
        <p:spPr>
          <a:xfrm>
            <a:off x="-1" y="0"/>
            <a:ext cx="10286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3498" cy="6944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19593"/>
          <a:stretch/>
        </p:blipFill>
        <p:spPr>
          <a:xfrm>
            <a:off x="87550" y="5250361"/>
            <a:ext cx="5606438" cy="1539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2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43" y="638629"/>
            <a:ext cx="11176000" cy="5791200"/>
          </a:xfrm>
        </p:spPr>
        <p:txBody>
          <a:bodyPr/>
          <a:lstStyle/>
          <a:p>
            <a:r>
              <a:rPr lang="uk-UA" sz="5400" b="1" i="1" dirty="0" smtClean="0"/>
              <a:t>Якісна інклюзивна освіта – це коли… </a:t>
            </a:r>
            <a:endParaRPr lang="uk-UA" sz="5400" b="1" i="1" dirty="0"/>
          </a:p>
        </p:txBody>
      </p:sp>
    </p:spTree>
    <p:extLst>
      <p:ext uri="{BB962C8B-B14F-4D97-AF65-F5344CB8AC3E}">
        <p14:creationId xmlns:p14="http://schemas.microsoft.com/office/powerpoint/2010/main" val="1917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6270"/>
          <a:stretch/>
        </p:blipFill>
        <p:spPr>
          <a:xfrm>
            <a:off x="0" y="0"/>
            <a:ext cx="5525311" cy="6944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19593"/>
          <a:stretch/>
        </p:blipFill>
        <p:spPr>
          <a:xfrm>
            <a:off x="126460" y="5155659"/>
            <a:ext cx="5349088" cy="14688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</p:pic>
      <p:graphicFrame>
        <p:nvGraphicFramePr>
          <p:cNvPr id="8" name="Місце для зображення 7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63328405"/>
              </p:ext>
            </p:extLst>
          </p:nvPr>
        </p:nvGraphicFramePr>
        <p:xfrm>
          <a:off x="5612860" y="-20638"/>
          <a:ext cx="6599778" cy="687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542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71325" y="1045028"/>
            <a:ext cx="6551865" cy="4985657"/>
          </a:xfrm>
          <a:prstGeom prst="rect">
            <a:avLst/>
          </a:prstGeom>
        </p:spPr>
      </p:pic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0" t="-27381" r="2120" b="33754"/>
          <a:stretch/>
        </p:blipFill>
        <p:spPr>
          <a:xfrm>
            <a:off x="7492525" y="-1"/>
            <a:ext cx="4699476" cy="6712085"/>
          </a:xfrm>
        </p:spPr>
      </p:pic>
    </p:spTree>
    <p:extLst>
      <p:ext uri="{BB962C8B-B14F-4D97-AF65-F5344CB8AC3E}">
        <p14:creationId xmlns:p14="http://schemas.microsoft.com/office/powerpoint/2010/main" val="26724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2"/>
          </p:nvPr>
        </p:nvSpPr>
        <p:spPr>
          <a:xfrm>
            <a:off x="304799" y="224825"/>
            <a:ext cx="11553372" cy="6234032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/>
              <a:t>1.	Ознайомитися із висновком про комплексну психолого-педагогічну оцінку розвитку дитини.</a:t>
            </a:r>
          </a:p>
          <a:p>
            <a:r>
              <a:rPr lang="uk-UA" sz="2400" dirty="0"/>
              <a:t>2.	Розуміти особливості навчально-пізнавальної діяльності дитини, сильні сторони та потреби.</a:t>
            </a:r>
          </a:p>
          <a:p>
            <a:r>
              <a:rPr lang="uk-UA" sz="2400" dirty="0"/>
              <a:t>3.	Визначати індивідуальні особливості, схильності, інтереси та потреби.</a:t>
            </a:r>
          </a:p>
          <a:p>
            <a:r>
              <a:rPr lang="uk-UA" sz="2400" dirty="0"/>
              <a:t>4.	Організовувати освітній процес дитини з особливими освітніми потребами.</a:t>
            </a:r>
          </a:p>
          <a:p>
            <a:r>
              <a:rPr lang="uk-UA" sz="2400" dirty="0"/>
              <a:t>5.	Створювати умови для навчання, виховання та розвитку дитини.</a:t>
            </a:r>
          </a:p>
          <a:p>
            <a:r>
              <a:rPr lang="uk-UA" sz="2400" dirty="0"/>
              <a:t>6.	Реалізовувати індивідуальну програму розвитку дитини.</a:t>
            </a:r>
          </a:p>
          <a:p>
            <a:r>
              <a:rPr lang="uk-UA" sz="2400" dirty="0"/>
              <a:t>7.	Здійснювати адаптацію/модифікацію в освітньому процесі відповідно до потенційних можливостей дитини враховуючи індивідуальні особливості розвитку дитини з особливими освітніми потребами.</a:t>
            </a:r>
          </a:p>
          <a:p>
            <a:r>
              <a:rPr lang="uk-UA" sz="2400" dirty="0"/>
              <a:t>8.	Проводити корекційно-розвиткові заняття та реалізовувати корекційно-розвиткові цілі в освітньому процесі.</a:t>
            </a:r>
          </a:p>
          <a:p>
            <a:r>
              <a:rPr lang="uk-UA" sz="2400" dirty="0"/>
              <a:t>9.	Здійснювати моніторинг виконання індивідуальної програми розвитку та досягнень у різних сферах розвитку дитини.</a:t>
            </a:r>
          </a:p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10.	 Визначати рівень досягнення кінцевих цілей навчання.</a:t>
            </a:r>
          </a:p>
          <a:p>
            <a:r>
              <a:rPr lang="uk-UA" sz="2400" dirty="0"/>
              <a:t>11.	 Здійснювати консультативну роботу з батьками дитини з особливими освітніми потребами</a:t>
            </a:r>
            <a:r>
              <a:rPr lang="uk-UA" dirty="0"/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95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 presentation</Template>
  <TotalTime>1862</TotalTime>
  <Words>207</Words>
  <Application>Microsoft Office PowerPoint</Application>
  <PresentationFormat>Широкий екран</PresentationFormat>
  <Paragraphs>44</Paragraphs>
  <Slides>22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Gill Sans Nova Light</vt:lpstr>
      <vt:lpstr>Sagona Book</vt:lpstr>
      <vt:lpstr>Times New Roman</vt:lpstr>
      <vt:lpstr>Custom</vt:lpstr>
      <vt:lpstr>Роль педагога в інклюзивному освітньому середовищі</vt:lpstr>
      <vt:lpstr>Презентація PowerPoint</vt:lpstr>
      <vt:lpstr>Презентація PowerPoint</vt:lpstr>
      <vt:lpstr>Презентація PowerPoint</vt:lpstr>
      <vt:lpstr>Презентація PowerPoint</vt:lpstr>
      <vt:lpstr>Якісна інклюзивна освіта – це коли… </vt:lpstr>
      <vt:lpstr>Презентація PowerPoint</vt:lpstr>
      <vt:lpstr>Презентація PowerPoint</vt:lpstr>
      <vt:lpstr>Презентація PowerPoint</vt:lpstr>
      <vt:lpstr>Презентація PowerPoint</vt:lpstr>
      <vt:lpstr>Заклад дошкільної освіти</vt:lpstr>
      <vt:lpstr>Презентація PowerPoint</vt:lpstr>
      <vt:lpstr>Презентація PowerPoint</vt:lpstr>
      <vt:lpstr>Презентація PowerPoint</vt:lpstr>
      <vt:lpstr>Заклад дошкільної освіти</vt:lpstr>
      <vt:lpstr>Презентація PowerPoint</vt:lpstr>
      <vt:lpstr>Заклад загальної середньо освіти </vt:lpstr>
      <vt:lpstr>Корекційно-розвиткова робота має:  1) бути спрямована на виправлення і  розвиток; 2) створювати умови для ефективного формування тих психічних функцій, що розвиваються в поточний період дитинства; 3) сприяти формуванню передумов для благополучного розвитку на наступному віковому етапі; 4) бути спрямована на гармонізацію особистісного розвитку дитини на конкретному віковому етапі.</vt:lpstr>
      <vt:lpstr>Заклад загальної середньо освіти </vt:lpstr>
      <vt:lpstr>Презентація PowerPoint</vt:lpstr>
      <vt:lpstr>Навчання дітей  у спеціальних закладах освіти</vt:lpstr>
      <vt:lpstr>Запитання…                      Коментарі…                                                                  Побажання…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pc</dc:creator>
  <cp:lastModifiedBy>pc</cp:lastModifiedBy>
  <cp:revision>59</cp:revision>
  <dcterms:created xsi:type="dcterms:W3CDTF">2024-03-26T11:36:58Z</dcterms:created>
  <dcterms:modified xsi:type="dcterms:W3CDTF">2024-04-08T08:01:52Z</dcterms:modified>
</cp:coreProperties>
</file>