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notesMasterIdLst>
    <p:notesMasterId r:id="rId18"/>
  </p:notesMasterIdLst>
  <p:sldIdLst>
    <p:sldId id="829" r:id="rId2"/>
    <p:sldId id="858" r:id="rId3"/>
    <p:sldId id="859" r:id="rId4"/>
    <p:sldId id="860" r:id="rId5"/>
    <p:sldId id="861" r:id="rId6"/>
    <p:sldId id="862" r:id="rId7"/>
    <p:sldId id="863" r:id="rId8"/>
    <p:sldId id="864" r:id="rId9"/>
    <p:sldId id="865" r:id="rId10"/>
    <p:sldId id="866" r:id="rId11"/>
    <p:sldId id="849" r:id="rId12"/>
    <p:sldId id="851" r:id="rId13"/>
    <p:sldId id="852" r:id="rId14"/>
    <p:sldId id="839" r:id="rId15"/>
    <p:sldId id="867" r:id="rId16"/>
    <p:sldId id="844" r:id="rId17"/>
  </p:sldIdLst>
  <p:sldSz cx="9906000" cy="6858000" type="A4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3300"/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32" autoAdjust="0"/>
    <p:restoredTop sz="94660"/>
  </p:normalViewPr>
  <p:slideViewPr>
    <p:cSldViewPr>
      <p:cViewPr>
        <p:scale>
          <a:sx n="50" d="100"/>
          <a:sy n="50" d="100"/>
        </p:scale>
        <p:origin x="-1435" y="-811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noProof="0" smtClean="0"/>
              <a:t>Образец текста</a:t>
            </a:r>
          </a:p>
          <a:p>
            <a:pPr lvl="1"/>
            <a:r>
              <a:rPr lang="uk-UA" noProof="0" smtClean="0"/>
              <a:t>Второй уровень</a:t>
            </a:r>
          </a:p>
          <a:p>
            <a:pPr lvl="2"/>
            <a:r>
              <a:rPr lang="uk-UA" noProof="0" smtClean="0"/>
              <a:t>Третий уровень</a:t>
            </a:r>
          </a:p>
          <a:p>
            <a:pPr lvl="3"/>
            <a:r>
              <a:rPr lang="uk-UA" noProof="0" smtClean="0"/>
              <a:t>Четвертый уровень</a:t>
            </a:r>
          </a:p>
          <a:p>
            <a:pPr lvl="4"/>
            <a:r>
              <a:rPr lang="uk-UA" noProof="0" smtClean="0"/>
              <a:t>Пятый уровень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FA8B2DC-F54C-401A-BE38-8191BDB03DD9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H="1">
            <a:off x="2889250" y="0"/>
            <a:ext cx="701675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rot="16200000">
            <a:off x="-53975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647440" y="533400"/>
            <a:ext cx="553085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633979" y="3539864"/>
            <a:ext cx="5541010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6361113" y="6557963"/>
            <a:ext cx="21685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6D6483C-0FDF-4270-BFAA-77BE50EC61B3}" type="datetime1">
              <a:rPr lang="ru-RU"/>
              <a:pPr>
                <a:defRPr/>
              </a:pPr>
              <a:t>17.04.2024</a:t>
            </a:fld>
            <a:endParaRPr lang="uk-UA" altLang="en-US" dirty="0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3054350" y="6557963"/>
            <a:ext cx="3171825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uk-UA" altLang="en-US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537575" y="6556375"/>
            <a:ext cx="638175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07B24B5-F7F9-45AA-B59C-78427F8CC59C}" type="slidenum">
              <a:rPr lang="uk-UA" altLang="en-US"/>
              <a:pPr>
                <a:defRPr/>
              </a:pPr>
              <a:t>‹#›</a:t>
            </a:fld>
            <a:endParaRPr lang="uk-UA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D493A-908D-4AFC-9127-38AAB21467A7}" type="datetime1">
              <a:rPr lang="ru-RU"/>
              <a:pPr>
                <a:defRPr/>
              </a:pPr>
              <a:t>17.04.2024</a:t>
            </a:fld>
            <a:endParaRPr lang="uk-UA" altLang="en-US" dirty="0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en-US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FCCA1-D0A7-4AFC-9F19-378A492A978F}" type="slidenum">
              <a:rPr lang="uk-UA" altLang="en-US"/>
              <a:pPr>
                <a:defRPr/>
              </a:pPr>
              <a:t>‹#›</a:t>
            </a:fld>
            <a:endParaRPr lang="uk-UA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99300" y="274956"/>
            <a:ext cx="1651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43"/>
            <a:ext cx="652145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5813" y="6557963"/>
            <a:ext cx="2170112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7E802C5-5B32-4EE0-A833-51E41BC3DFEF}" type="datetime1">
              <a:rPr lang="ru-RU"/>
              <a:pPr>
                <a:defRPr/>
              </a:pPr>
              <a:t>17.04.2024</a:t>
            </a:fld>
            <a:endParaRPr lang="uk-UA" alt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95300" y="6556375"/>
            <a:ext cx="39624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uk-UA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75450" y="6553200"/>
            <a:ext cx="6381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9ED320E6-1339-4DFD-8F8B-E8C29D5DB737}" type="slidenum">
              <a:rPr lang="uk-UA" altLang="en-US"/>
              <a:pPr>
                <a:defRPr/>
              </a:pPr>
              <a:t>‹#›</a:t>
            </a:fld>
            <a:endParaRPr lang="uk-UA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F83FB-A1F0-4E7C-BF56-6CA58816CCF5}" type="datetime1">
              <a:rPr lang="ru-RU"/>
              <a:pPr>
                <a:defRPr/>
              </a:pPr>
              <a:t>17.04.2024</a:t>
            </a:fld>
            <a:endParaRPr lang="uk-UA" altLang="en-US" dirty="0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en-US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67376-38C3-4A42-952F-D338C079A69D}" type="slidenum">
              <a:rPr lang="uk-UA" altLang="en-US"/>
              <a:pPr>
                <a:defRPr/>
              </a:pPr>
              <a:t>‹#›</a:t>
            </a:fld>
            <a:endParaRPr lang="uk-UA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5700" y="2821838"/>
            <a:ext cx="6776779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55700" y="1905001"/>
            <a:ext cx="6776779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118100" y="6556375"/>
            <a:ext cx="2168525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87CD0D0B-B07C-4195-A14B-E408897E2D54}" type="datetime1">
              <a:rPr lang="ru-RU"/>
              <a:pPr>
                <a:defRPr/>
              </a:pPr>
              <a:t>17.04.2024</a:t>
            </a:fld>
            <a:endParaRPr lang="uk-UA" alt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879600" y="6556375"/>
            <a:ext cx="31369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uk-UA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294563" y="6554788"/>
            <a:ext cx="6381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FB8DA00-0CF3-471C-BB11-EB21D926CCD1}" type="slidenum">
              <a:rPr lang="uk-UA" altLang="en-US"/>
              <a:pPr>
                <a:defRPr/>
              </a:pPr>
              <a:t>‹#›</a:t>
            </a:fld>
            <a:endParaRPr lang="uk-UA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320040"/>
            <a:ext cx="7845552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381381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27042" y="1600201"/>
            <a:ext cx="381381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47AC2-B073-4BC0-9286-63642C30A7E1}" type="datetime1">
              <a:rPr lang="ru-RU"/>
              <a:pPr>
                <a:defRPr/>
              </a:pPr>
              <a:t>17.04.2024</a:t>
            </a:fld>
            <a:endParaRPr lang="uk-UA" altLang="en-US" dirty="0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en-US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BC154D-8827-4173-B57B-A4188E920F4C}" type="slidenum">
              <a:rPr lang="uk-UA" altLang="en-US"/>
              <a:pPr>
                <a:defRPr/>
              </a:pPr>
              <a:t>‹#›</a:t>
            </a:fld>
            <a:endParaRPr lang="uk-UA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320040"/>
            <a:ext cx="7845552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5867400"/>
            <a:ext cx="381381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527042" y="5867400"/>
            <a:ext cx="381381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95300" y="1711840"/>
            <a:ext cx="381381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27042" y="1711840"/>
            <a:ext cx="381381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84024-CDD4-49E6-B47C-DD240F26027B}" type="datetime1">
              <a:rPr lang="ru-RU"/>
              <a:pPr>
                <a:defRPr/>
              </a:pPr>
              <a:t>17.04.2024</a:t>
            </a:fld>
            <a:endParaRPr lang="uk-UA" altLang="en-US" dirty="0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en-US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7AA75-6F70-4172-924D-21B6D0562DC8}" type="slidenum">
              <a:rPr lang="uk-UA" altLang="en-US"/>
              <a:pPr>
                <a:defRPr/>
              </a:pPr>
              <a:t>‹#›</a:t>
            </a:fld>
            <a:endParaRPr lang="uk-UA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320040"/>
            <a:ext cx="7845552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99490-6F28-4307-831B-13863B749E19}" type="datetime1">
              <a:rPr lang="ru-RU"/>
              <a:pPr>
                <a:defRPr/>
              </a:pPr>
              <a:t>17.04.2024</a:t>
            </a:fld>
            <a:endParaRPr lang="uk-UA" alt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en-US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DC94F-9014-4A72-97F3-CEAC333D00B8}" type="slidenum">
              <a:rPr lang="uk-UA" altLang="en-US"/>
              <a:pPr>
                <a:defRPr/>
              </a:pPr>
              <a:t>‹#›</a:t>
            </a:fld>
            <a:endParaRPr lang="uk-UA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B396B-4DA4-420F-A402-D4A5AF683923}" type="datetime1">
              <a:rPr lang="ru-RU"/>
              <a:pPr>
                <a:defRPr/>
              </a:pPr>
              <a:t>17.04.2024</a:t>
            </a:fld>
            <a:endParaRPr lang="uk-UA" altLang="en-US" dirty="0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en-US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75778-330A-47E7-96E1-45D3F3368348}" type="slidenum">
              <a:rPr lang="uk-UA" altLang="en-US"/>
              <a:pPr>
                <a:defRPr/>
              </a:pPr>
              <a:t>‹#›</a:t>
            </a:fld>
            <a:endParaRPr lang="uk-UA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638937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5300" y="1497416"/>
            <a:ext cx="638937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95300" y="2133600"/>
            <a:ext cx="784225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2A356-1ADA-4941-AF30-481CA32CF707}" type="datetime1">
              <a:rPr lang="ru-RU"/>
              <a:pPr>
                <a:defRPr/>
              </a:pPr>
              <a:t>17.04.2024</a:t>
            </a:fld>
            <a:endParaRPr lang="uk-UA" altLang="en-US" dirty="0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en-US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325A6-22C1-42BD-8F99-CED56023AFD6}" type="slidenum">
              <a:rPr lang="uk-UA" altLang="en-US"/>
              <a:pPr>
                <a:defRPr/>
              </a:pPr>
              <a:t>‹#›</a:t>
            </a:fld>
            <a:endParaRPr lang="uk-UA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1240000">
            <a:off x="647700" y="1004888"/>
            <a:ext cx="4679950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6" name="Прямоугольник 5"/>
          <p:cNvSpPr/>
          <p:nvPr/>
        </p:nvSpPr>
        <p:spPr>
          <a:xfrm rot="21420000">
            <a:off x="646113" y="998538"/>
            <a:ext cx="4679950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38189" y="1143000"/>
            <a:ext cx="371475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838189" y="3283634"/>
            <a:ext cx="371475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718989" y="1041002"/>
            <a:ext cx="455676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044E50C-3B08-4CDF-A76D-AEC51737A3C2}" type="datetime1">
              <a:rPr lang="ru-RU"/>
              <a:pPr>
                <a:defRPr/>
              </a:pPr>
              <a:t>17.04.2024</a:t>
            </a:fld>
            <a:endParaRPr lang="uk-UA" altLang="en-US" dirty="0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uk-UA" altLang="en-US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58973DF-6F54-4DF9-AAEF-59F9741D7655}" type="slidenum">
              <a:rPr lang="uk-UA" altLang="en-US"/>
              <a:pPr>
                <a:defRPr/>
              </a:pPr>
              <a:t>‹#›</a:t>
            </a:fld>
            <a:endParaRPr lang="uk-UA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3000"/>
            <a:duotone>
              <a:schemeClr val="bg2">
                <a:shade val="60000"/>
                <a:satMod val="180000"/>
              </a:schemeClr>
              <a:schemeClr val="bg2">
                <a:tint val="500"/>
                <a:satMod val="150000"/>
              </a:schemeClr>
            </a:duotone>
            <a:lum/>
          </a:blip>
          <a:srcRect/>
          <a:tile tx="0" ty="0" sx="50000" sy="5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832850" y="0"/>
            <a:ext cx="107315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95300" y="320675"/>
            <a:ext cx="784225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95300" y="1609725"/>
            <a:ext cx="784225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598988" y="6557963"/>
            <a:ext cx="2170112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  <a:cs typeface="+mn-cs"/>
              </a:defRPr>
            </a:lvl1pPr>
            <a:extLst/>
          </a:lstStyle>
          <a:p>
            <a:pPr>
              <a:defRPr/>
            </a:pPr>
            <a:fld id="{3C0A61C8-EFF6-4651-9AFC-29DC10B49CE5}" type="datetime1">
              <a:rPr lang="ru-RU"/>
              <a:pPr>
                <a:defRPr/>
              </a:pPr>
              <a:t>17.04.2024</a:t>
            </a:fld>
            <a:endParaRPr lang="uk-UA" alt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95300" y="6557963"/>
            <a:ext cx="39624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  <a:cs typeface="+mn-cs"/>
              </a:defRPr>
            </a:lvl1pPr>
            <a:extLst/>
          </a:lstStyle>
          <a:p>
            <a:pPr>
              <a:defRPr/>
            </a:pPr>
            <a:endParaRPr lang="uk-UA" alt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772275" y="6556375"/>
            <a:ext cx="638175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  <a:cs typeface="+mn-cs"/>
              </a:defRPr>
            </a:lvl1pPr>
            <a:extLst/>
          </a:lstStyle>
          <a:p>
            <a:pPr>
              <a:defRPr/>
            </a:pPr>
            <a:fld id="{5E4A2BFE-B2BF-4659-9788-77733B75CCF6}" type="slidenum">
              <a:rPr lang="uk-UA" altLang="en-US"/>
              <a:pPr>
                <a:defRPr/>
              </a:pPr>
              <a:t>‹#›</a:t>
            </a:fld>
            <a:endParaRPr lang="uk-UA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3" r:id="rId2"/>
    <p:sldLayoutId id="2147483735" r:id="rId3"/>
    <p:sldLayoutId id="2147483732" r:id="rId4"/>
    <p:sldLayoutId id="2147483731" r:id="rId5"/>
    <p:sldLayoutId id="2147483730" r:id="rId6"/>
    <p:sldLayoutId id="2147483729" r:id="rId7"/>
    <p:sldLayoutId id="2147483728" r:id="rId8"/>
    <p:sldLayoutId id="2147483736" r:id="rId9"/>
    <p:sldLayoutId id="2147483727" r:id="rId10"/>
    <p:sldLayoutId id="214748373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84AA33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84AA33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84AA33"/>
        </a:buClr>
        <a:buSzPct val="7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5"/>
          <p:cNvSpPr>
            <a:spLocks noGrp="1"/>
          </p:cNvSpPr>
          <p:nvPr>
            <p:ph type="subTitle" idx="1"/>
          </p:nvPr>
        </p:nvSpPr>
        <p:spPr>
          <a:xfrm>
            <a:off x="2360613" y="1484313"/>
            <a:ext cx="7545387" cy="4945062"/>
          </a:xfrm>
        </p:spPr>
        <p:txBody>
          <a:bodyPr/>
          <a:lstStyle/>
          <a:p>
            <a:pPr marL="109538" eaLnBrk="1" hangingPunct="1"/>
            <a:endParaRPr lang="en-US" sz="2600" b="1" smtClean="0">
              <a:latin typeface="Arial" charset="0"/>
            </a:endParaRPr>
          </a:p>
          <a:p>
            <a:pPr marL="109538" algn="ctr" eaLnBrk="1" hangingPunct="1"/>
            <a:r>
              <a:rPr lang="uk-UA" sz="2400" b="1" smtClean="0">
                <a:latin typeface="Arial" charset="0"/>
              </a:rPr>
              <a:t>ПСИХОЛОГІЧНИЙ СУПРОВІД ДІТЕЙ З ОСОБЛИВИМИ ОСВІТНІМИ ПОТРЕБАМИ</a:t>
            </a:r>
          </a:p>
          <a:p>
            <a:pPr marL="109538" algn="ctr" eaLnBrk="1" hangingPunct="1"/>
            <a:endParaRPr lang="uk-UA" sz="2400" b="1" smtClean="0">
              <a:latin typeface="Arial" charset="0"/>
            </a:endParaRPr>
          </a:p>
          <a:p>
            <a:pPr marL="109538" algn="ctr" eaLnBrk="1" hangingPunct="1"/>
            <a:r>
              <a:rPr lang="uk-UA" sz="2400" b="1" smtClean="0">
                <a:latin typeface="Arial" charset="0"/>
              </a:rPr>
              <a:t>Центральноукраїнський інститут розвитку людини</a:t>
            </a:r>
          </a:p>
          <a:p>
            <a:pPr marL="109538" algn="ctr" eaLnBrk="1" hangingPunct="1"/>
            <a:r>
              <a:rPr lang="uk-UA" sz="2000" b="1" smtClean="0">
                <a:latin typeface="Arial" charset="0"/>
              </a:rPr>
              <a:t> Університету “Україна”</a:t>
            </a:r>
          </a:p>
          <a:p>
            <a:pPr marL="109538" eaLnBrk="1" hangingPunct="1"/>
            <a:endParaRPr lang="uk-UA" sz="2000" b="1" smtClean="0">
              <a:latin typeface="Arial" charset="0"/>
            </a:endParaRPr>
          </a:p>
          <a:p>
            <a:pPr marL="109538" algn="ctr" eaLnBrk="1" hangingPunct="1"/>
            <a:r>
              <a:rPr lang="uk-UA" sz="2000" b="1" smtClean="0">
                <a:latin typeface="Arial" charset="0"/>
              </a:rPr>
              <a:t>2024</a:t>
            </a:r>
          </a:p>
        </p:txBody>
      </p:sp>
      <p:sp>
        <p:nvSpPr>
          <p:cNvPr id="14338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157379-97A0-41A0-97A2-AAEF28C1647F}" type="slidenum">
              <a:rPr lang="uk-UA" altLang="en-US" smtClean="0">
                <a:cs typeface="Arial" charset="0"/>
              </a:rPr>
              <a:pPr/>
              <a:t>1</a:t>
            </a:fld>
            <a:endParaRPr lang="uk-UA" altLang="en-US" smtClean="0">
              <a:cs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uk-UA" sz="3400" cap="none" smtClean="0">
                <a:ln>
                  <a:noFill/>
                </a:ln>
                <a:solidFill>
                  <a:schemeClr val="tx1"/>
                </a:solidFill>
              </a:rPr>
              <a:t>Групове та взаємне наставництво:</a:t>
            </a:r>
            <a:endParaRPr lang="ru-RU" sz="3400" cap="none" smtClean="0">
              <a:ln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5632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рефлексивні бесіди та аналіз; 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моделювання ситуацій; 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спільне обговорення проблем і аналізу не лише успіхів і невдач, а й типових помилок. 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Взаємне наставництво ґрунтується на принципі взаємного навчання різних за віком колег, де молодший фахівець стає наставником більш досвідченого.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0" y="274638"/>
            <a:ext cx="8840788" cy="1143000"/>
          </a:xfrm>
          <a:noFill/>
        </p:spPr>
        <p:txBody>
          <a:bodyPr wrap="square" lIns="91440" tIns="45720" rIns="91440" bIns="45720" numCol="1" anchor="ctr" compatLnSpc="1">
            <a:prstTxWarp prst="textNoShape">
              <a:avLst/>
            </a:prstTxWarp>
          </a:bodyPr>
          <a:lstStyle/>
          <a:p>
            <a:r>
              <a:rPr lang="ru-RU" sz="3000" cap="none" smtClean="0">
                <a:ln>
                  <a:noFill/>
                </a:ln>
                <a:solidFill>
                  <a:schemeClr val="tx1"/>
                </a:solidFill>
              </a:rPr>
              <a:t>Завдання шкільного психолога ґрунтуються на основі посадових обов’язків</a:t>
            </a:r>
          </a:p>
        </p:txBody>
      </p:sp>
      <p:sp>
        <p:nvSpPr>
          <p:cNvPr id="15362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ru-RU" sz="2000" smtClean="0"/>
              <a:t>Сприяння всебічному розвитку особистості школярів молодшого, середнього та старшого шкільного віку</a:t>
            </a:r>
          </a:p>
          <a:p>
            <a:pPr>
              <a:lnSpc>
                <a:spcPct val="150000"/>
              </a:lnSpc>
            </a:pPr>
            <a:r>
              <a:rPr lang="ru-RU" sz="2000" smtClean="0"/>
              <a:t> Визначення рівня розвитку пізнавальних процесів пам’яті, уваги, уяви, мислення, сприйняття</a:t>
            </a:r>
          </a:p>
          <a:p>
            <a:pPr>
              <a:lnSpc>
                <a:spcPct val="150000"/>
              </a:lnSpc>
            </a:pPr>
            <a:r>
              <a:rPr lang="ru-RU" sz="2000" smtClean="0"/>
              <a:t> Активізація прояву пізнавальної сфери учнів</a:t>
            </a:r>
          </a:p>
          <a:p>
            <a:pPr>
              <a:lnSpc>
                <a:spcPct val="150000"/>
              </a:lnSpc>
            </a:pPr>
            <a:r>
              <a:rPr lang="ru-RU" sz="2000" smtClean="0"/>
              <a:t> Діагностика та корекція проблем у поведінці окремих учнів</a:t>
            </a:r>
          </a:p>
          <a:p>
            <a:pPr>
              <a:lnSpc>
                <a:spcPct val="150000"/>
              </a:lnSpc>
            </a:pPr>
            <a:r>
              <a:rPr lang="ru-RU" sz="2000" smtClean="0"/>
              <a:t> Психологічний супровід учнів 1–5-х класів у процесі їх адаптації до навчання</a:t>
            </a:r>
          </a:p>
          <a:p>
            <a:pPr>
              <a:lnSpc>
                <a:spcPct val="150000"/>
              </a:lnSpc>
            </a:pPr>
            <a:r>
              <a:rPr lang="ru-RU" sz="2000" smtClean="0"/>
              <a:t> Психологічна допомога учням в їх професійному самовизначенні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0" y="285750"/>
            <a:ext cx="8769350" cy="1143000"/>
          </a:xfrm>
          <a:noFill/>
        </p:spPr>
        <p:txBody>
          <a:bodyPr wrap="square" lIns="91440" tIns="45720" rIns="91440" bIns="45720" numCol="1" anchor="ctr" compatLnSpc="1">
            <a:prstTxWarp prst="textNoShape">
              <a:avLst/>
            </a:prstTxWarp>
          </a:bodyPr>
          <a:lstStyle/>
          <a:p>
            <a:r>
              <a:rPr lang="ru-RU" sz="3000" cap="none" smtClean="0">
                <a:ln>
                  <a:noFill/>
                </a:ln>
                <a:solidFill>
                  <a:schemeClr val="tx1"/>
                </a:solidFill>
              </a:rPr>
              <a:t>Завдання шкільного психолога ґрунтуються на основі посадових обов’язків</a:t>
            </a:r>
          </a:p>
        </p:txBody>
      </p:sp>
      <p:sp>
        <p:nvSpPr>
          <p:cNvPr id="16386" name="Содержимое 2"/>
          <p:cNvSpPr>
            <a:spLocks noGrp="1"/>
          </p:cNvSpPr>
          <p:nvPr>
            <p:ph idx="4294967295"/>
          </p:nvPr>
        </p:nvSpPr>
        <p:spPr>
          <a:xfrm>
            <a:off x="495300" y="1600200"/>
            <a:ext cx="8418513" cy="5257800"/>
          </a:xfrm>
          <a:ln>
            <a:solidFill>
              <a:schemeClr val="bg2"/>
            </a:solidFill>
          </a:ln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000" smtClean="0"/>
              <a:t>Виявлення учнів із затримкою психічного розвитку та психологічна допомога цим учням</a:t>
            </a:r>
          </a:p>
          <a:p>
            <a:pPr>
              <a:lnSpc>
                <a:spcPct val="150000"/>
              </a:lnSpc>
            </a:pPr>
            <a:r>
              <a:rPr lang="ru-RU" sz="2000" smtClean="0"/>
              <a:t> Формування взаємної емпатії, поваги з метою згуртованості класного та педагогічного колективів</a:t>
            </a:r>
          </a:p>
          <a:p>
            <a:pPr>
              <a:lnSpc>
                <a:spcPct val="150000"/>
              </a:lnSpc>
            </a:pPr>
            <a:r>
              <a:rPr lang="ru-RU" sz="2000" smtClean="0"/>
              <a:t> Аналіз сімейного виховання учнів і його впливу на поведінку та навчальну мотивацію</a:t>
            </a:r>
          </a:p>
          <a:p>
            <a:pPr>
              <a:lnSpc>
                <a:spcPct val="150000"/>
              </a:lnSpc>
            </a:pPr>
            <a:r>
              <a:rPr lang="ru-RU" sz="2000" smtClean="0"/>
              <a:t> Формування взаємної стратегії поведінки між батьками та школою під час навчання й виховання учнів</a:t>
            </a:r>
          </a:p>
          <a:p>
            <a:pPr>
              <a:lnSpc>
                <a:spcPct val="150000"/>
              </a:lnSpc>
            </a:pPr>
            <a:r>
              <a:rPr lang="ru-RU" sz="2000" smtClean="0"/>
              <a:t> Психологічний супровід учнів 11-х класів у підготовці до зовнішнього незалежного оцінювання (ЗНО)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="ctr" compatLnSpc="1">
            <a:prstTxWarp prst="textNoShape">
              <a:avLst/>
            </a:prstTxWarp>
          </a:bodyPr>
          <a:lstStyle/>
          <a:p>
            <a:r>
              <a:rPr lang="ru-RU" sz="3400" cap="none" smtClean="0">
                <a:ln>
                  <a:noFill/>
                </a:ln>
                <a:solidFill>
                  <a:schemeClr val="tx1"/>
                </a:solidFill>
              </a:rPr>
              <a:t>завдання реалізуються через такі напрями роботи, як:</a:t>
            </a:r>
          </a:p>
        </p:txBody>
      </p:sp>
      <p:sp>
        <p:nvSpPr>
          <p:cNvPr id="17410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ru-RU" smtClean="0"/>
              <a:t>• діагностична робота; </a:t>
            </a:r>
          </a:p>
          <a:p>
            <a:r>
              <a:rPr lang="ru-RU" smtClean="0"/>
              <a:t>• корекційно-розвивальні заняття; </a:t>
            </a:r>
          </a:p>
          <a:p>
            <a:r>
              <a:rPr lang="ru-RU" smtClean="0"/>
              <a:t>• психологічні тренінги; </a:t>
            </a:r>
          </a:p>
          <a:p>
            <a:r>
              <a:rPr lang="ru-RU" smtClean="0"/>
              <a:t>• психологічні консультації; </a:t>
            </a:r>
          </a:p>
          <a:p>
            <a:r>
              <a:rPr lang="ru-RU" smtClean="0"/>
              <a:t>• просвітницька діяльність; </a:t>
            </a:r>
          </a:p>
          <a:p>
            <a:r>
              <a:rPr lang="ru-RU" smtClean="0"/>
              <a:t>• участь у роботі батьківських зборів; </a:t>
            </a:r>
          </a:p>
          <a:p>
            <a:r>
              <a:rPr lang="ru-RU" smtClean="0"/>
              <a:t>• відвідування та аналіз уроків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9530" y="320674"/>
            <a:ext cx="8358246" cy="2751136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Здоров'я, </a:t>
            </a:r>
            <a:r>
              <a:rPr lang="ru-RU" sz="2400" b="0" dirty="0" smtClean="0">
                <a:solidFill>
                  <a:schemeClr val="tx1"/>
                </a:solidFill>
              </a:rPr>
              <a:t>за визначенням ВООЗ (Всесвітньої організації охорони здоров'я)</a:t>
            </a:r>
            <a:r>
              <a:rPr lang="ru-RU" sz="2800" dirty="0" smtClean="0">
                <a:solidFill>
                  <a:schemeClr val="tx1"/>
                </a:solidFill>
              </a:rPr>
              <a:t>,- це стан повного фізичного, душевного і соціального благополуччя, а не тільки відсутність хвороб і фізичних дефектів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18434" name="Содержимое 4" descr="10340410-R3L8T8D-650-blog-1-2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2438" y="3214688"/>
            <a:ext cx="8072437" cy="3286125"/>
          </a:xfrm>
        </p:spPr>
      </p:pic>
      <p:sp>
        <p:nvSpPr>
          <p:cNvPr id="18435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F6E275C-F08C-42C6-8DF4-104FC7A2AC7B}" type="slidenum">
              <a:rPr lang="uk-UA" altLang="en-US" smtClean="0">
                <a:cs typeface="Arial" charset="0"/>
              </a:rPr>
              <a:pPr/>
              <a:t>14</a:t>
            </a:fld>
            <a:endParaRPr lang="uk-UA" altLang="en-US" smtClean="0">
              <a:cs typeface="Arial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uk-UA" cap="none" smtClean="0">
                <a:ln>
                  <a:noFill/>
                </a:ln>
                <a:solidFill>
                  <a:schemeClr val="tx1"/>
                </a:solidFill>
              </a:rPr>
              <a:t>ВИСНОВКИ</a:t>
            </a:r>
            <a:endParaRPr lang="ru-RU" cap="none" smtClean="0">
              <a:ln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uk-UA" sz="2200" smtClean="0"/>
              <a:t>Організація і здійснення психологічного супроводу дає змогу індивідуалізувати підхід до кожної дитини, включити в загальний навчальний простір і суспільне життя, покращити навчальні досягнення, соціальні навички, полегшити фрустраційну ситуацію батьків та підвищує адаптивні можливості як дитини з особливими освітніми потребами, так і сім’ї в цілому. </a:t>
            </a:r>
            <a:r>
              <a:rPr lang="ru-RU" sz="2200" smtClean="0"/>
              <a:t>Проте, забезпечення передбачуваних інклюзивним навчанням вимог ускладнюється наявними труднощами (фінансування, кадрового забезпечення), а саме: створення безперешкодного і базбар’єрного доступу до приміщень закладів освіти, забезпечення необхідними навчально-методичними посібниками, спеціальним обладнанням, наявності додаткового штату педагогічних працівників для забезпечення корекційно-розвиткового складника тощо.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Содержимое 4" descr="СС 11226184_786601191409410_1603843801509151589_n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52500" y="1000125"/>
            <a:ext cx="7264400" cy="4843463"/>
          </a:xfrm>
        </p:spPr>
      </p:pic>
      <p:sp>
        <p:nvSpPr>
          <p:cNvPr id="37890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8EC319-FD62-4AF4-AE0D-7E55BD164ACB}" type="slidenum">
              <a:rPr lang="uk-UA" altLang="en-US" smtClean="0">
                <a:cs typeface="Arial" charset="0"/>
              </a:rPr>
              <a:pPr/>
              <a:t>16</a:t>
            </a:fld>
            <a:endParaRPr lang="uk-UA" altLang="en-US" smtClean="0"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 bwMode="auto">
          <a:xfrm>
            <a:off x="488950" y="333375"/>
            <a:ext cx="7842250" cy="1143000"/>
          </a:xfrm>
          <a:noFill/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uk-UA" sz="3400" cap="none" smtClean="0">
                <a:ln>
                  <a:noFill/>
                </a:ln>
                <a:solidFill>
                  <a:schemeClr val="tx1"/>
                </a:solidFill>
              </a:rPr>
              <a:t>Основні завдання психолого-педагогічного супроводу:</a:t>
            </a:r>
            <a:endParaRPr lang="ru-RU" sz="3400" cap="none" smtClean="0">
              <a:ln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uk-UA" sz="2100" smtClean="0"/>
              <a:t>• актуалізація особистісного потенціалу розвитку дитини, що має ООП;</a:t>
            </a:r>
          </a:p>
          <a:p>
            <a:pPr lvl="1"/>
            <a:r>
              <a:rPr lang="uk-UA" sz="2100" smtClean="0"/>
              <a:t>• формування дружнього та неупередженого ставлення до дітей з ООП в усіх учасників освітнього процесу; </a:t>
            </a:r>
          </a:p>
          <a:p>
            <a:pPr lvl="1"/>
            <a:r>
              <a:rPr lang="uk-UA" sz="2100" smtClean="0"/>
              <a:t>• формування позитивних міжособистісних стосунків дітей з ООП та їх ровесників, профілактика стигматизації і дискримінації в дитячому середовищі; </a:t>
            </a:r>
          </a:p>
          <a:p>
            <a:pPr lvl="1"/>
            <a:r>
              <a:rPr lang="uk-UA" sz="2100" smtClean="0"/>
              <a:t>• формування психологічної компетентності педагогів до взаємодії з дитиною з ООП; </a:t>
            </a:r>
          </a:p>
          <a:p>
            <a:pPr lvl="1"/>
            <a:r>
              <a:rPr lang="uk-UA" sz="2100" smtClean="0"/>
              <a:t>• психологічна підтримка та консультування батьків дітей з ООП або осіб, які їх замінюють щодо особливостей розвитку, спілкування, навчання, професійної орієнтації, соціальної адаптації їх дитини тощо.</a:t>
            </a:r>
            <a:endParaRPr lang="ru-RU" sz="21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uk-UA" sz="3400" cap="none" smtClean="0">
                <a:ln>
                  <a:noFill/>
                </a:ln>
                <a:solidFill>
                  <a:schemeClr val="tx1"/>
                </a:solidFill>
              </a:rPr>
              <a:t>П'ять взаємопов'язаних компонентів:</a:t>
            </a:r>
            <a:r>
              <a:rPr lang="ru-RU" sz="3400" cap="none" smtClean="0">
                <a:ln>
                  <a:noFill/>
                </a:ln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915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sz="2200" smtClean="0"/>
              <a:t>• систематичний моніторинг медико-психологічного і психолого-педагогічного статусу дитини в динаміці її психічного розвитку; </a:t>
            </a:r>
          </a:p>
          <a:p>
            <a:r>
              <a:rPr lang="uk-UA" sz="2200" smtClean="0"/>
              <a:t>• створення соціально-психологічних умов для ефективного психічного розвитку дітей у соціумі; </a:t>
            </a:r>
          </a:p>
          <a:p>
            <a:r>
              <a:rPr lang="uk-UA" sz="2200" smtClean="0"/>
              <a:t>• систематична психологічна допомога дітям із порушеннями в розвитку у вигляді консультування, психокорекції, психологічної підтримки;</a:t>
            </a:r>
          </a:p>
          <a:p>
            <a:r>
              <a:rPr lang="uk-UA" sz="2200" smtClean="0"/>
              <a:t>• систематична психологічна допомога батькам дітей із проблемами в розвитку або осіб, які їх замінюють; </a:t>
            </a:r>
          </a:p>
          <a:p>
            <a:r>
              <a:rPr lang="uk-UA" sz="2200" smtClean="0"/>
              <a:t>• організація життєдіяльності дітей з особливими освітніми потребами в соціумі з урахуванням їхніх психічних та фізичних можливостей.</a:t>
            </a:r>
            <a:endParaRPr lang="ru-RU" sz="22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uk-UA" sz="3400" cap="none" smtClean="0">
                <a:ln>
                  <a:noFill/>
                </a:ln>
                <a:solidFill>
                  <a:schemeClr val="tx1"/>
                </a:solidFill>
              </a:rPr>
              <a:t>Основні напрямки психологічного супроводу: </a:t>
            </a:r>
            <a:endParaRPr lang="ru-RU" sz="3400" cap="none" smtClean="0">
              <a:ln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5017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smtClean="0"/>
              <a:t>• діагностична робота; </a:t>
            </a:r>
          </a:p>
          <a:p>
            <a:r>
              <a:rPr lang="uk-UA" smtClean="0"/>
              <a:t>• психолого-педагогічна, корекційно-розвиткова робота з дітьми з особливими освітніми потребами; </a:t>
            </a:r>
          </a:p>
          <a:p>
            <a:r>
              <a:rPr lang="uk-UA" smtClean="0"/>
              <a:t>• психологічна підтримка батьків і педагогічних працівників.</a:t>
            </a:r>
            <a:endParaRPr lang="ru-RU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uk-UA" cap="none" smtClean="0">
                <a:ln>
                  <a:noFill/>
                </a:ln>
                <a:solidFill>
                  <a:schemeClr val="tx1"/>
                </a:solidFill>
              </a:rPr>
              <a:t>Показники розвитку:</a:t>
            </a:r>
            <a:endParaRPr lang="ru-RU" cap="none" smtClean="0">
              <a:ln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512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uk-UA" sz="1500" smtClean="0"/>
              <a:t>- актуальний рівень розвитку (знання, уміння і навички; загальна поінформованість про навколишній світ, сформованість елементарних математичних, просторових уявлень, ступінь самостійності, координація руху, володіння гігієнічними навичками); </a:t>
            </a:r>
          </a:p>
          <a:p>
            <a:pPr>
              <a:lnSpc>
                <a:spcPct val="80000"/>
              </a:lnSpc>
            </a:pPr>
            <a:r>
              <a:rPr lang="uk-UA" sz="1500" smtClean="0"/>
              <a:t>- рівень мовленнєвого розвитку (зрозумілість/виразність мовлення, використання мовлення як засобу спілкування з однолітками та дорослими);</a:t>
            </a:r>
          </a:p>
          <a:p>
            <a:pPr>
              <a:lnSpc>
                <a:spcPct val="80000"/>
              </a:lnSpc>
            </a:pPr>
            <a:r>
              <a:rPr lang="uk-UA" sz="1500" smtClean="0"/>
              <a:t>- особливості поведінки (особливості взаємодії з іншими дітьми та дорослими, адекватність емоційного реагування); </a:t>
            </a:r>
          </a:p>
          <a:p>
            <a:pPr>
              <a:lnSpc>
                <a:spcPct val="80000"/>
              </a:lnSpc>
            </a:pPr>
            <a:r>
              <a:rPr lang="uk-UA" sz="1500" smtClean="0"/>
              <a:t>- особливості поведінки в навчальній ситуації (чи може сидіти за партою, дотримуватися інструкції, критично оцінювати свою роботу; чи відповідає на поставлені запитання; як поводиться з навчальними матеріалами; як взаємодіє з іншими дітьми під час виконання завдань тощо);</a:t>
            </a:r>
          </a:p>
          <a:p>
            <a:pPr>
              <a:lnSpc>
                <a:spcPct val="80000"/>
              </a:lnSpc>
            </a:pPr>
            <a:r>
              <a:rPr lang="uk-UA" sz="1500" smtClean="0"/>
              <a:t>- індивідуально-типологічні особливості (темперамент, характер, наявність пізнавального інтересу (мотивації до пізнання нового), інтереси, мотивація до комунікації, рівень розвитку комунікативних здібностей); </a:t>
            </a:r>
          </a:p>
          <a:p>
            <a:pPr>
              <a:lnSpc>
                <a:spcPct val="80000"/>
              </a:lnSpc>
            </a:pPr>
            <a:r>
              <a:rPr lang="uk-UA" sz="1500" smtClean="0"/>
              <a:t>- адаптивну поведінку (орієнтування у просторі класу/групи, закладу, дотримання вимог); </a:t>
            </a:r>
          </a:p>
          <a:p>
            <a:pPr>
              <a:lnSpc>
                <a:spcPct val="80000"/>
              </a:lnSpc>
            </a:pPr>
            <a:r>
              <a:rPr lang="uk-UA" sz="1500" smtClean="0"/>
              <a:t>- загальну характеристику діяльності (темп, працездатність, способи подолання втоми).</a:t>
            </a:r>
            <a:endParaRPr lang="ru-RU" sz="15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ru-RU" cap="none" smtClean="0">
                <a:ln>
                  <a:noFill/>
                </a:ln>
                <a:solidFill>
                  <a:schemeClr val="tx1"/>
                </a:solidFill>
              </a:rPr>
              <a:t>Психологічна підтримка батьків </a:t>
            </a:r>
          </a:p>
        </p:txBody>
      </p:sp>
      <p:sp>
        <p:nvSpPr>
          <p:cNvPr id="5222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uk-UA" sz="1700" smtClean="0"/>
              <a:t>- зниження в батьків емоційного дискомфорту у зв'язку із особливостями розвитку дитини;</a:t>
            </a:r>
          </a:p>
          <a:p>
            <a:pPr>
              <a:lnSpc>
                <a:spcPct val="80000"/>
              </a:lnSpc>
            </a:pPr>
            <a:r>
              <a:rPr lang="uk-UA" sz="1700" smtClean="0"/>
              <a:t>- посилення віри батьків у можливість і перспективи розвитку дитини, у те, що правильно організований корекційний вплив дозволить оптимізувати подальший інтелектуальний та особистісний розвиток дитини; </a:t>
            </a:r>
          </a:p>
          <a:p>
            <a:pPr>
              <a:lnSpc>
                <a:spcPct val="80000"/>
              </a:lnSpc>
            </a:pPr>
            <a:r>
              <a:rPr lang="uk-UA" sz="1700" smtClean="0"/>
              <a:t>- формування в батьків адекватного ставлення до проблем дитини (допомога у побудові реальної перспективи розвитку дитини, визначенні можливих труднощів соціального розвитку, які виникають у певні вікові періоди); </a:t>
            </a:r>
          </a:p>
          <a:p>
            <a:pPr>
              <a:lnSpc>
                <a:spcPct val="80000"/>
              </a:lnSpc>
            </a:pPr>
            <a:r>
              <a:rPr lang="uk-UA" sz="1700" smtClean="0"/>
              <a:t>- підтримку адекватних адекватних міжособистісних стосунків та стилів сімейного виховання; </a:t>
            </a:r>
          </a:p>
          <a:p>
            <a:pPr>
              <a:lnSpc>
                <a:spcPct val="80000"/>
              </a:lnSpc>
            </a:pPr>
            <a:r>
              <a:rPr lang="uk-UA" sz="1700" smtClean="0"/>
              <a:t>- інформування про вікові та індивідуально-психологічні особливості дитини, особливості інклюзивної освіти, виховання дітей в родині, знайомства з прийомами реагування на особливості поведінки як їх дитини, так і її однолітків; </a:t>
            </a:r>
          </a:p>
          <a:p>
            <a:pPr>
              <a:lnSpc>
                <a:spcPct val="80000"/>
              </a:lnSpc>
            </a:pPr>
            <a:r>
              <a:rPr lang="uk-UA" sz="1700" smtClean="0"/>
              <a:t>- підвищення психологічної компетентності з питань психічного розвитку, навчання, виховання та соціалізації дитини в умовах сімейного виховання та в контексті інклюзивного освітнього середовища. </a:t>
            </a:r>
            <a:endParaRPr lang="ru-RU" sz="17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uk-UA" sz="3400" cap="none" smtClean="0">
                <a:ln>
                  <a:noFill/>
                </a:ln>
                <a:solidFill>
                  <a:schemeClr val="tx1"/>
                </a:solidFill>
              </a:rPr>
              <a:t>Основні форми взаємодії з батьками: </a:t>
            </a:r>
            <a:endParaRPr lang="ru-RU" sz="3400" cap="none" smtClean="0">
              <a:ln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5325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sz="2200" smtClean="0"/>
              <a:t>усне щоденне (під час спілкування) та письмове (у супровідній документації) ознайомлення з подробицями поведінки, успіхів і труднощів дитини у закладі; участь батьків у заняттях і надання домашніх завдань, рекомендацій; проведення для батьків семінарів, круглих столів, спільних занять із дітьми; батьківські збори; індивідуальні консультації; тренінги; ділові ігри; просвітницька робота. </a:t>
            </a:r>
          </a:p>
          <a:p>
            <a:r>
              <a:rPr lang="ru-RU" sz="2200" smtClean="0"/>
              <a:t>Також, джерелом позитивних емоційних вражень може слугувати проведення спільних святкових заходів та спільна діяльність дітей і батьків</a:t>
            </a:r>
            <a:r>
              <a:rPr lang="uk-UA" sz="2200" smtClean="0"/>
              <a:t>.</a:t>
            </a:r>
            <a:endParaRPr lang="ru-RU" sz="22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uk-UA" sz="3200" cap="none" smtClean="0">
                <a:ln>
                  <a:noFill/>
                </a:ln>
                <a:solidFill>
                  <a:schemeClr val="tx1"/>
                </a:solidFill>
              </a:rPr>
              <a:t>Психологічна підтримка педагогічних працівників передбачає:</a:t>
            </a:r>
            <a:r>
              <a:rPr lang="uk-UA" sz="3400" cap="none" smtClean="0">
                <a:ln>
                  <a:noFill/>
                </a:ln>
                <a:solidFill>
                  <a:schemeClr val="tx1"/>
                </a:solidFill>
              </a:rPr>
              <a:t> </a:t>
            </a:r>
            <a:endParaRPr lang="ru-RU" sz="3400" cap="none" smtClean="0">
              <a:ln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5427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uk-UA" sz="1700" smtClean="0"/>
              <a:t>• інформування про індивідуальні особливості дітей з особливими освітніми потребами в освітньому процесі; </a:t>
            </a:r>
          </a:p>
          <a:p>
            <a:pPr>
              <a:lnSpc>
                <a:spcPct val="80000"/>
              </a:lnSpc>
            </a:pPr>
            <a:r>
              <a:rPr lang="uk-UA" sz="1700" smtClean="0"/>
              <a:t>• надання необхідної інформації про дитину, розкриття слабких і сильних сторін когнітивного і особистісного розвитку, участь (у межах компетенції) у складанні розгорнутої психолого-педагогічної характеристики дитини та її індивідуальної програми розвитку; </a:t>
            </a:r>
          </a:p>
          <a:p>
            <a:pPr>
              <a:lnSpc>
                <a:spcPct val="80000"/>
              </a:lnSpc>
            </a:pPr>
            <a:r>
              <a:rPr lang="uk-UA" sz="1700" smtClean="0"/>
              <a:t>•визначення шляхів подолання труднощів, вироблення ефективних способів взаємодії педагога і дитини з особливими освітніми потребами; </a:t>
            </a:r>
          </a:p>
          <a:p>
            <a:pPr>
              <a:lnSpc>
                <a:spcPct val="80000"/>
              </a:lnSpc>
            </a:pPr>
            <a:r>
              <a:rPr lang="uk-UA" sz="1700" smtClean="0"/>
              <a:t>• участь в підготовці документів для розгляду на засіданнях психологопедагогічного консиліуму, засіданні команди психолого-педагогічного супроводу; </a:t>
            </a:r>
          </a:p>
          <a:p>
            <a:pPr>
              <a:lnSpc>
                <a:spcPct val="80000"/>
              </a:lnSpc>
            </a:pPr>
            <a:r>
              <a:rPr lang="uk-UA" sz="1700" smtClean="0"/>
              <a:t>• сприяння створенню позитивного мікроклімату в колективі, проведення заходів, спрямованих на профілактику стигматизації і дискримінації в дитячому середовищі, формування дружнього та неупередженого ставлення до дитини, розвитку педагогічної компетентності і компетенцій; </a:t>
            </a:r>
          </a:p>
          <a:p>
            <a:pPr>
              <a:lnSpc>
                <a:spcPct val="80000"/>
              </a:lnSpc>
            </a:pPr>
            <a:r>
              <a:rPr lang="uk-UA" sz="1700" smtClean="0"/>
              <a:t>• розробка і впровадження відповідних форм і методів роботи як умови успішного розвитку дітей з особливими освітніми потребами. </a:t>
            </a:r>
            <a:endParaRPr lang="ru-RU" sz="17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ru-RU" sz="3400" cap="none" smtClean="0">
                <a:ln>
                  <a:noFill/>
                </a:ln>
                <a:solidFill>
                  <a:schemeClr val="tx1"/>
                </a:solidFill>
              </a:rPr>
              <a:t>Види форм індивідуального наставництва: </a:t>
            </a:r>
          </a:p>
        </p:txBody>
      </p:sp>
      <p:sp>
        <p:nvSpPr>
          <p:cNvPr id="5529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•</a:t>
            </a:r>
            <a:r>
              <a:rPr lang="uk-UA" smtClean="0"/>
              <a:t> </a:t>
            </a:r>
            <a:r>
              <a:rPr lang="ru-RU" smtClean="0"/>
              <a:t>спостереження за практикою учасника та подальше її обговорення;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•</a:t>
            </a:r>
            <a:r>
              <a:rPr lang="uk-UA" smtClean="0"/>
              <a:t> </a:t>
            </a:r>
            <a:r>
              <a:rPr lang="ru-RU" smtClean="0"/>
              <a:t>індивідуальне консультування; 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•</a:t>
            </a:r>
            <a:r>
              <a:rPr lang="uk-UA" smtClean="0"/>
              <a:t> </a:t>
            </a:r>
            <a:r>
              <a:rPr lang="ru-RU" smtClean="0"/>
              <a:t>майстер-класи; 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•</a:t>
            </a:r>
            <a:r>
              <a:rPr lang="uk-UA" smtClean="0"/>
              <a:t> </a:t>
            </a:r>
            <a:r>
              <a:rPr lang="ru-RU" smtClean="0"/>
              <a:t>рефлексивні тренінги; 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•</a:t>
            </a:r>
            <a:r>
              <a:rPr lang="uk-UA" smtClean="0"/>
              <a:t> </a:t>
            </a:r>
            <a:r>
              <a:rPr lang="ru-RU" smtClean="0"/>
              <a:t>практичні заняття; 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•</a:t>
            </a:r>
            <a:r>
              <a:rPr lang="uk-UA" smtClean="0"/>
              <a:t> </a:t>
            </a:r>
            <a:r>
              <a:rPr lang="ru-RU" smtClean="0"/>
              <a:t>бесіди і неформальне спілкування.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5504</TotalTime>
  <Words>926</Words>
  <Application>Microsoft PowerPoint</Application>
  <PresentationFormat>Лист A4 (210x297 мм)</PresentationFormat>
  <Paragraphs>86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16</vt:i4>
      </vt:variant>
    </vt:vector>
  </HeadingPairs>
  <TitlesOfParts>
    <vt:vector size="26" baseType="lpstr">
      <vt:lpstr>Times New Roman</vt:lpstr>
      <vt:lpstr>Arial</vt:lpstr>
      <vt:lpstr>Trebuchet MS</vt:lpstr>
      <vt:lpstr>Wingdings 2</vt:lpstr>
      <vt:lpstr>Wingdings</vt:lpstr>
      <vt:lpstr>Изящная</vt:lpstr>
      <vt:lpstr>Изящная</vt:lpstr>
      <vt:lpstr>Изящная</vt:lpstr>
      <vt:lpstr>Изящная</vt:lpstr>
      <vt:lpstr>Изящная</vt:lpstr>
      <vt:lpstr>Слайд 1</vt:lpstr>
      <vt:lpstr>Основні завдання психолого-педагогічного супроводу:</vt:lpstr>
      <vt:lpstr>П'ять взаємопов'язаних компонентів: </vt:lpstr>
      <vt:lpstr>Основні напрямки психологічного супроводу: </vt:lpstr>
      <vt:lpstr>Показники розвитку:</vt:lpstr>
      <vt:lpstr>Психологічна підтримка батьків </vt:lpstr>
      <vt:lpstr>Основні форми взаємодії з батьками: </vt:lpstr>
      <vt:lpstr>Психологічна підтримка педагогічних працівників передбачає: </vt:lpstr>
      <vt:lpstr>Види форм індивідуального наставництва: </vt:lpstr>
      <vt:lpstr>Групове та взаємне наставництво:</vt:lpstr>
      <vt:lpstr>Завдання шкільного психолога ґрунтуються на основі посадових обов’язків</vt:lpstr>
      <vt:lpstr>Завдання шкільного психолога ґрунтуються на основі посадових обов’язків</vt:lpstr>
      <vt:lpstr>завдання реалізуються через такі напрями роботи, як:</vt:lpstr>
      <vt:lpstr>Слайд 14</vt:lpstr>
      <vt:lpstr>ВИСНОВКИ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Лилия</dc:creator>
  <cp:lastModifiedBy>Пользователь Windows</cp:lastModifiedBy>
  <cp:revision>398</cp:revision>
  <dcterms:created xsi:type="dcterms:W3CDTF">1601-01-01T00:00:00Z</dcterms:created>
  <dcterms:modified xsi:type="dcterms:W3CDTF">2024-04-17T18:28:27Z</dcterms:modified>
</cp:coreProperties>
</file>